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0"/>
  </p:notesMasterIdLst>
  <p:sldIdLst>
    <p:sldId id="256" r:id="rId6"/>
    <p:sldId id="400" r:id="rId7"/>
    <p:sldId id="401" r:id="rId8"/>
    <p:sldId id="268" r:id="rId9"/>
    <p:sldId id="277" r:id="rId10"/>
    <p:sldId id="402" r:id="rId11"/>
    <p:sldId id="280" r:id="rId12"/>
    <p:sldId id="281" r:id="rId13"/>
    <p:sldId id="404" r:id="rId14"/>
    <p:sldId id="282" r:id="rId15"/>
    <p:sldId id="283" r:id="rId16"/>
    <p:sldId id="284" r:id="rId17"/>
    <p:sldId id="285" r:id="rId18"/>
    <p:sldId id="405" r:id="rId19"/>
    <p:sldId id="261" r:id="rId20"/>
    <p:sldId id="269" r:id="rId21"/>
    <p:sldId id="406" r:id="rId22"/>
    <p:sldId id="358" r:id="rId23"/>
    <p:sldId id="290" r:id="rId24"/>
    <p:sldId id="275" r:id="rId25"/>
    <p:sldId id="276" r:id="rId26"/>
    <p:sldId id="294" r:id="rId27"/>
    <p:sldId id="295" r:id="rId28"/>
    <p:sldId id="265" r:id="rId29"/>
    <p:sldId id="291" r:id="rId30"/>
    <p:sldId id="266" r:id="rId31"/>
    <p:sldId id="270" r:id="rId32"/>
    <p:sldId id="259" r:id="rId33"/>
    <p:sldId id="272" r:id="rId34"/>
    <p:sldId id="399" r:id="rId35"/>
    <p:sldId id="260" r:id="rId36"/>
    <p:sldId id="407" r:id="rId37"/>
    <p:sldId id="373" r:id="rId38"/>
    <p:sldId id="4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92E90-7B69-7374-5E1F-7FA77CC51E7B}" v="7" dt="2022-08-31T09:06:51.047"/>
    <p1510:client id="{C518C487-10E4-F75E-5401-C79111097573}" v="239" dt="2022-08-31T08:57:34.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90" autoAdjust="0"/>
  </p:normalViewPr>
  <p:slideViewPr>
    <p:cSldViewPr snapToGrid="0">
      <p:cViewPr varScale="1">
        <p:scale>
          <a:sx n="78" d="100"/>
          <a:sy n="78" d="100"/>
        </p:scale>
        <p:origin x="18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9752B-FB8B-4E82-AA50-B814517BC82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70B0A69-C955-4FD3-955C-11C63D2A7A3F}">
      <dgm:prSet/>
      <dgm:spPr/>
      <dgm:t>
        <a:bodyPr/>
        <a:lstStyle/>
        <a:p>
          <a:r>
            <a:rPr lang="en-US" dirty="0"/>
            <a:t>Be Open</a:t>
          </a:r>
        </a:p>
      </dgm:t>
    </dgm:pt>
    <dgm:pt modelId="{911DE49C-A789-49BB-AD36-66E58E49872A}" type="parTrans" cxnId="{F0B9E029-E971-4187-9504-BAFC9066B195}">
      <dgm:prSet/>
      <dgm:spPr/>
      <dgm:t>
        <a:bodyPr/>
        <a:lstStyle/>
        <a:p>
          <a:endParaRPr lang="en-US"/>
        </a:p>
      </dgm:t>
    </dgm:pt>
    <dgm:pt modelId="{AF1CB227-9363-422C-A77D-970B03415966}" type="sibTrans" cxnId="{F0B9E029-E971-4187-9504-BAFC9066B195}">
      <dgm:prSet/>
      <dgm:spPr/>
      <dgm:t>
        <a:bodyPr/>
        <a:lstStyle/>
        <a:p>
          <a:endParaRPr lang="en-US"/>
        </a:p>
      </dgm:t>
    </dgm:pt>
    <dgm:pt modelId="{8FD58C0F-945A-4174-83EC-36F6A96F5C5B}">
      <dgm:prSet/>
      <dgm:spPr/>
      <dgm:t>
        <a:bodyPr/>
        <a:lstStyle/>
        <a:p>
          <a:r>
            <a:rPr lang="en-US" dirty="0"/>
            <a:t>Be open, willing to listen and demonstrate active listening, show support</a:t>
          </a:r>
        </a:p>
      </dgm:t>
    </dgm:pt>
    <dgm:pt modelId="{A7E48FA7-D3E4-4DBC-A656-917976FCA125}" type="parTrans" cxnId="{6DFB71E7-6740-412B-8632-5DD65A4799BB}">
      <dgm:prSet/>
      <dgm:spPr/>
      <dgm:t>
        <a:bodyPr/>
        <a:lstStyle/>
        <a:p>
          <a:endParaRPr lang="en-US"/>
        </a:p>
      </dgm:t>
    </dgm:pt>
    <dgm:pt modelId="{EF851713-0C7F-402C-8AA5-4C95A9313E7F}" type="sibTrans" cxnId="{6DFB71E7-6740-412B-8632-5DD65A4799BB}">
      <dgm:prSet/>
      <dgm:spPr/>
      <dgm:t>
        <a:bodyPr/>
        <a:lstStyle/>
        <a:p>
          <a:endParaRPr lang="en-US"/>
        </a:p>
      </dgm:t>
    </dgm:pt>
    <dgm:pt modelId="{6EA22FCF-25BB-4878-BF11-6ED715A7F7D6}">
      <dgm:prSet/>
      <dgm:spPr/>
      <dgm:t>
        <a:bodyPr/>
        <a:lstStyle/>
        <a:p>
          <a:r>
            <a:rPr lang="en-US"/>
            <a:t>Do not be</a:t>
          </a:r>
        </a:p>
      </dgm:t>
    </dgm:pt>
    <dgm:pt modelId="{AED3E966-1BBF-424F-973E-6EE7B1CF58D0}" type="parTrans" cxnId="{C318A20C-0EB8-4869-8907-9F732132C800}">
      <dgm:prSet/>
      <dgm:spPr/>
      <dgm:t>
        <a:bodyPr/>
        <a:lstStyle/>
        <a:p>
          <a:endParaRPr lang="en-US"/>
        </a:p>
      </dgm:t>
    </dgm:pt>
    <dgm:pt modelId="{7CBA3881-F99B-43B7-9D92-A92B26592885}" type="sibTrans" cxnId="{C318A20C-0EB8-4869-8907-9F732132C800}">
      <dgm:prSet/>
      <dgm:spPr/>
      <dgm:t>
        <a:bodyPr/>
        <a:lstStyle/>
        <a:p>
          <a:endParaRPr lang="en-US"/>
        </a:p>
      </dgm:t>
    </dgm:pt>
    <dgm:pt modelId="{F3BDBBA0-C12A-4937-9003-70BB0ABA4227}">
      <dgm:prSet/>
      <dgm:spPr/>
      <dgm:t>
        <a:bodyPr/>
        <a:lstStyle/>
        <a:p>
          <a:r>
            <a:rPr lang="en-US"/>
            <a:t>Do not be dismissive or 'down play' concerns</a:t>
          </a:r>
        </a:p>
      </dgm:t>
    </dgm:pt>
    <dgm:pt modelId="{2935ED65-EAAA-47BB-82B9-51487FCEF452}" type="parTrans" cxnId="{8D28D5FD-2139-4199-8E45-8F1D925994BB}">
      <dgm:prSet/>
      <dgm:spPr/>
      <dgm:t>
        <a:bodyPr/>
        <a:lstStyle/>
        <a:p>
          <a:endParaRPr lang="en-US"/>
        </a:p>
      </dgm:t>
    </dgm:pt>
    <dgm:pt modelId="{2D3ED90F-EA78-4E00-BA7E-3C8B2B17EB3D}" type="sibTrans" cxnId="{8D28D5FD-2139-4199-8E45-8F1D925994BB}">
      <dgm:prSet/>
      <dgm:spPr/>
      <dgm:t>
        <a:bodyPr/>
        <a:lstStyle/>
        <a:p>
          <a:endParaRPr lang="en-US"/>
        </a:p>
      </dgm:t>
    </dgm:pt>
    <dgm:pt modelId="{23B9F1E6-7AC5-4E22-94DF-C07907263093}">
      <dgm:prSet/>
      <dgm:spPr/>
      <dgm:t>
        <a:bodyPr/>
        <a:lstStyle/>
        <a:p>
          <a:r>
            <a:rPr lang="en-US"/>
            <a:t>Do not use</a:t>
          </a:r>
        </a:p>
      </dgm:t>
    </dgm:pt>
    <dgm:pt modelId="{0266C4B6-E38D-4BCD-92C6-5DD4C901A4FF}" type="parTrans" cxnId="{3D21EDB4-BCBD-4AFB-838D-3204E8BF070A}">
      <dgm:prSet/>
      <dgm:spPr/>
      <dgm:t>
        <a:bodyPr/>
        <a:lstStyle/>
        <a:p>
          <a:endParaRPr lang="en-US"/>
        </a:p>
      </dgm:t>
    </dgm:pt>
    <dgm:pt modelId="{44E6371C-D193-45D9-B0EC-6A50236804A3}" type="sibTrans" cxnId="{3D21EDB4-BCBD-4AFB-838D-3204E8BF070A}">
      <dgm:prSet/>
      <dgm:spPr/>
      <dgm:t>
        <a:bodyPr/>
        <a:lstStyle/>
        <a:p>
          <a:endParaRPr lang="en-US"/>
        </a:p>
      </dgm:t>
    </dgm:pt>
    <dgm:pt modelId="{0189D50E-B38D-4F61-952D-CB950879A334}">
      <dgm:prSet/>
      <dgm:spPr/>
      <dgm:t>
        <a:bodyPr/>
        <a:lstStyle/>
        <a:p>
          <a:r>
            <a:rPr lang="en-US"/>
            <a:t>Do not use your own experiences 'when I was younger' etc.. </a:t>
          </a:r>
        </a:p>
      </dgm:t>
    </dgm:pt>
    <dgm:pt modelId="{01D0C88A-05BC-401C-8941-AF513836F35E}" type="parTrans" cxnId="{D9174901-217B-4C44-9425-4CB61442248E}">
      <dgm:prSet/>
      <dgm:spPr/>
      <dgm:t>
        <a:bodyPr/>
        <a:lstStyle/>
        <a:p>
          <a:endParaRPr lang="en-US"/>
        </a:p>
      </dgm:t>
    </dgm:pt>
    <dgm:pt modelId="{83F205B4-7F50-49CC-9286-5984CED634DC}" type="sibTrans" cxnId="{D9174901-217B-4C44-9425-4CB61442248E}">
      <dgm:prSet/>
      <dgm:spPr/>
      <dgm:t>
        <a:bodyPr/>
        <a:lstStyle/>
        <a:p>
          <a:endParaRPr lang="en-US"/>
        </a:p>
      </dgm:t>
    </dgm:pt>
    <dgm:pt modelId="{B2CD4819-E9A2-4D92-8027-1C9F75386B88}">
      <dgm:prSet/>
      <dgm:spPr/>
      <dgm:t>
        <a:bodyPr/>
        <a:lstStyle/>
        <a:p>
          <a:r>
            <a:rPr lang="en-US"/>
            <a:t>Do not normalise</a:t>
          </a:r>
        </a:p>
      </dgm:t>
    </dgm:pt>
    <dgm:pt modelId="{7EF99CB2-58C2-414A-BE0E-C0D0AC395F4D}" type="parTrans" cxnId="{F2A4F34A-4055-4C0C-82A6-245D51C815C5}">
      <dgm:prSet/>
      <dgm:spPr/>
      <dgm:t>
        <a:bodyPr/>
        <a:lstStyle/>
        <a:p>
          <a:endParaRPr lang="en-US"/>
        </a:p>
      </dgm:t>
    </dgm:pt>
    <dgm:pt modelId="{D82088E2-F186-44AB-A1BA-08880EF43EC0}" type="sibTrans" cxnId="{F2A4F34A-4055-4C0C-82A6-245D51C815C5}">
      <dgm:prSet/>
      <dgm:spPr/>
      <dgm:t>
        <a:bodyPr/>
        <a:lstStyle/>
        <a:p>
          <a:endParaRPr lang="en-US"/>
        </a:p>
      </dgm:t>
    </dgm:pt>
    <dgm:pt modelId="{3D18F8CE-1EEC-4436-BC54-E6F4EFEB8430}">
      <dgm:prSet/>
      <dgm:spPr/>
      <dgm:t>
        <a:bodyPr/>
        <a:lstStyle/>
        <a:p>
          <a:r>
            <a:rPr lang="en-US"/>
            <a:t>Do not normalise the behaviours - 'it's a part of growing up' 'boys will be boys' </a:t>
          </a:r>
        </a:p>
      </dgm:t>
    </dgm:pt>
    <dgm:pt modelId="{B61E35A6-5D9F-4AA9-9BA1-3AD720E530CD}" type="parTrans" cxnId="{FCF3E947-5868-413D-A376-5068605E6C1F}">
      <dgm:prSet/>
      <dgm:spPr/>
      <dgm:t>
        <a:bodyPr/>
        <a:lstStyle/>
        <a:p>
          <a:endParaRPr lang="en-US"/>
        </a:p>
      </dgm:t>
    </dgm:pt>
    <dgm:pt modelId="{24122178-550F-4C4E-9335-FAFEFB6BD624}" type="sibTrans" cxnId="{FCF3E947-5868-413D-A376-5068605E6C1F}">
      <dgm:prSet/>
      <dgm:spPr/>
      <dgm:t>
        <a:bodyPr/>
        <a:lstStyle/>
        <a:p>
          <a:endParaRPr lang="en-US"/>
        </a:p>
      </dgm:t>
    </dgm:pt>
    <dgm:pt modelId="{002AD176-D9F1-4E6D-84BA-E4E9C5177A9A}">
      <dgm:prSet/>
      <dgm:spPr/>
      <dgm:t>
        <a:bodyPr/>
        <a:lstStyle/>
        <a:p>
          <a:r>
            <a:rPr lang="en-US"/>
            <a:t>Follow</a:t>
          </a:r>
        </a:p>
      </dgm:t>
    </dgm:pt>
    <dgm:pt modelId="{BC3C265A-F6FE-4300-B4F9-20AF020BE9B2}" type="parTrans" cxnId="{7E9C36EA-F8C1-4F59-98CE-8A98A4292DAD}">
      <dgm:prSet/>
      <dgm:spPr/>
      <dgm:t>
        <a:bodyPr/>
        <a:lstStyle/>
        <a:p>
          <a:endParaRPr lang="en-US"/>
        </a:p>
      </dgm:t>
    </dgm:pt>
    <dgm:pt modelId="{39BB6E4E-6672-46CB-92C0-E367E2ED12A8}" type="sibTrans" cxnId="{7E9C36EA-F8C1-4F59-98CE-8A98A4292DAD}">
      <dgm:prSet/>
      <dgm:spPr/>
      <dgm:t>
        <a:bodyPr/>
        <a:lstStyle/>
        <a:p>
          <a:endParaRPr lang="en-US"/>
        </a:p>
      </dgm:t>
    </dgm:pt>
    <dgm:pt modelId="{90309F73-3754-480F-B15D-A3F47D98E830}">
      <dgm:prSet/>
      <dgm:spPr/>
      <dgm:t>
        <a:bodyPr/>
        <a:lstStyle/>
        <a:p>
          <a:r>
            <a:rPr lang="en-US"/>
            <a:t>Follow school reporting methods</a:t>
          </a:r>
        </a:p>
      </dgm:t>
    </dgm:pt>
    <dgm:pt modelId="{2BEB6F07-8850-4425-B706-60583A000C70}" type="parTrans" cxnId="{F2EF1753-FE29-4C08-9AFF-4D33AAB2A981}">
      <dgm:prSet/>
      <dgm:spPr/>
      <dgm:t>
        <a:bodyPr/>
        <a:lstStyle/>
        <a:p>
          <a:endParaRPr lang="en-US"/>
        </a:p>
      </dgm:t>
    </dgm:pt>
    <dgm:pt modelId="{2EA88866-3479-4992-AC7A-A098DABFED70}" type="sibTrans" cxnId="{F2EF1753-FE29-4C08-9AFF-4D33AAB2A981}">
      <dgm:prSet/>
      <dgm:spPr/>
      <dgm:t>
        <a:bodyPr/>
        <a:lstStyle/>
        <a:p>
          <a:endParaRPr lang="en-US"/>
        </a:p>
      </dgm:t>
    </dgm:pt>
    <dgm:pt modelId="{1181487E-0843-40AB-A605-0A363FA5AEEE}" type="pres">
      <dgm:prSet presAssocID="{1829752B-FB8B-4E82-AA50-B814517BC821}" presName="linear" presStyleCnt="0">
        <dgm:presLayoutVars>
          <dgm:animLvl val="lvl"/>
          <dgm:resizeHandles val="exact"/>
        </dgm:presLayoutVars>
      </dgm:prSet>
      <dgm:spPr/>
    </dgm:pt>
    <dgm:pt modelId="{AE07009C-0A8A-46A5-930C-6B5B961E5987}" type="pres">
      <dgm:prSet presAssocID="{570B0A69-C955-4FD3-955C-11C63D2A7A3F}" presName="parentText" presStyleLbl="node1" presStyleIdx="0" presStyleCnt="5">
        <dgm:presLayoutVars>
          <dgm:chMax val="0"/>
          <dgm:bulletEnabled val="1"/>
        </dgm:presLayoutVars>
      </dgm:prSet>
      <dgm:spPr/>
    </dgm:pt>
    <dgm:pt modelId="{A9563693-B96E-481C-BBF7-1FDD64921C68}" type="pres">
      <dgm:prSet presAssocID="{570B0A69-C955-4FD3-955C-11C63D2A7A3F}" presName="childText" presStyleLbl="revTx" presStyleIdx="0" presStyleCnt="5">
        <dgm:presLayoutVars>
          <dgm:bulletEnabled val="1"/>
        </dgm:presLayoutVars>
      </dgm:prSet>
      <dgm:spPr/>
    </dgm:pt>
    <dgm:pt modelId="{6F700D27-184E-4013-87EA-0944EA1FA5A6}" type="pres">
      <dgm:prSet presAssocID="{6EA22FCF-25BB-4878-BF11-6ED715A7F7D6}" presName="parentText" presStyleLbl="node1" presStyleIdx="1" presStyleCnt="5">
        <dgm:presLayoutVars>
          <dgm:chMax val="0"/>
          <dgm:bulletEnabled val="1"/>
        </dgm:presLayoutVars>
      </dgm:prSet>
      <dgm:spPr/>
    </dgm:pt>
    <dgm:pt modelId="{6557D316-26A7-4704-A673-4F8284BF7875}" type="pres">
      <dgm:prSet presAssocID="{6EA22FCF-25BB-4878-BF11-6ED715A7F7D6}" presName="childText" presStyleLbl="revTx" presStyleIdx="1" presStyleCnt="5">
        <dgm:presLayoutVars>
          <dgm:bulletEnabled val="1"/>
        </dgm:presLayoutVars>
      </dgm:prSet>
      <dgm:spPr/>
    </dgm:pt>
    <dgm:pt modelId="{B6D55997-0F48-4462-91AE-14BFA48288BC}" type="pres">
      <dgm:prSet presAssocID="{23B9F1E6-7AC5-4E22-94DF-C07907263093}" presName="parentText" presStyleLbl="node1" presStyleIdx="2" presStyleCnt="5">
        <dgm:presLayoutVars>
          <dgm:chMax val="0"/>
          <dgm:bulletEnabled val="1"/>
        </dgm:presLayoutVars>
      </dgm:prSet>
      <dgm:spPr/>
    </dgm:pt>
    <dgm:pt modelId="{19154624-65C0-40E1-A6CB-8CB8B15CB54F}" type="pres">
      <dgm:prSet presAssocID="{23B9F1E6-7AC5-4E22-94DF-C07907263093}" presName="childText" presStyleLbl="revTx" presStyleIdx="2" presStyleCnt="5">
        <dgm:presLayoutVars>
          <dgm:bulletEnabled val="1"/>
        </dgm:presLayoutVars>
      </dgm:prSet>
      <dgm:spPr/>
    </dgm:pt>
    <dgm:pt modelId="{9DFB8F6B-CDA6-44FC-8412-8C6B935B611B}" type="pres">
      <dgm:prSet presAssocID="{B2CD4819-E9A2-4D92-8027-1C9F75386B88}" presName="parentText" presStyleLbl="node1" presStyleIdx="3" presStyleCnt="5">
        <dgm:presLayoutVars>
          <dgm:chMax val="0"/>
          <dgm:bulletEnabled val="1"/>
        </dgm:presLayoutVars>
      </dgm:prSet>
      <dgm:spPr/>
    </dgm:pt>
    <dgm:pt modelId="{F30EC97E-C27F-46B9-9BBD-41A4A0FE7688}" type="pres">
      <dgm:prSet presAssocID="{B2CD4819-E9A2-4D92-8027-1C9F75386B88}" presName="childText" presStyleLbl="revTx" presStyleIdx="3" presStyleCnt="5">
        <dgm:presLayoutVars>
          <dgm:bulletEnabled val="1"/>
        </dgm:presLayoutVars>
      </dgm:prSet>
      <dgm:spPr/>
    </dgm:pt>
    <dgm:pt modelId="{CEB46BBE-0D7F-4195-9E93-B2A750C583DA}" type="pres">
      <dgm:prSet presAssocID="{002AD176-D9F1-4E6D-84BA-E4E9C5177A9A}" presName="parentText" presStyleLbl="node1" presStyleIdx="4" presStyleCnt="5">
        <dgm:presLayoutVars>
          <dgm:chMax val="0"/>
          <dgm:bulletEnabled val="1"/>
        </dgm:presLayoutVars>
      </dgm:prSet>
      <dgm:spPr/>
    </dgm:pt>
    <dgm:pt modelId="{8130D0B4-5D28-4407-8054-574A8865A94D}" type="pres">
      <dgm:prSet presAssocID="{002AD176-D9F1-4E6D-84BA-E4E9C5177A9A}" presName="childText" presStyleLbl="revTx" presStyleIdx="4" presStyleCnt="5">
        <dgm:presLayoutVars>
          <dgm:bulletEnabled val="1"/>
        </dgm:presLayoutVars>
      </dgm:prSet>
      <dgm:spPr/>
    </dgm:pt>
  </dgm:ptLst>
  <dgm:cxnLst>
    <dgm:cxn modelId="{D9174901-217B-4C44-9425-4CB61442248E}" srcId="{23B9F1E6-7AC5-4E22-94DF-C07907263093}" destId="{0189D50E-B38D-4F61-952D-CB950879A334}" srcOrd="0" destOrd="0" parTransId="{01D0C88A-05BC-401C-8941-AF513836F35E}" sibTransId="{83F205B4-7F50-49CC-9286-5984CED634DC}"/>
    <dgm:cxn modelId="{2906ED0A-5A07-45F5-B5A4-7C1BB4F9E7E8}" type="presOf" srcId="{002AD176-D9F1-4E6D-84BA-E4E9C5177A9A}" destId="{CEB46BBE-0D7F-4195-9E93-B2A750C583DA}" srcOrd="0" destOrd="0" presId="urn:microsoft.com/office/officeart/2005/8/layout/vList2"/>
    <dgm:cxn modelId="{C318A20C-0EB8-4869-8907-9F732132C800}" srcId="{1829752B-FB8B-4E82-AA50-B814517BC821}" destId="{6EA22FCF-25BB-4878-BF11-6ED715A7F7D6}" srcOrd="1" destOrd="0" parTransId="{AED3E966-1BBF-424F-973E-6EE7B1CF58D0}" sibTransId="{7CBA3881-F99B-43B7-9D92-A92B26592885}"/>
    <dgm:cxn modelId="{F0B9E029-E971-4187-9504-BAFC9066B195}" srcId="{1829752B-FB8B-4E82-AA50-B814517BC821}" destId="{570B0A69-C955-4FD3-955C-11C63D2A7A3F}" srcOrd="0" destOrd="0" parTransId="{911DE49C-A789-49BB-AD36-66E58E49872A}" sibTransId="{AF1CB227-9363-422C-A77D-970B03415966}"/>
    <dgm:cxn modelId="{FCF3E947-5868-413D-A376-5068605E6C1F}" srcId="{B2CD4819-E9A2-4D92-8027-1C9F75386B88}" destId="{3D18F8CE-1EEC-4436-BC54-E6F4EFEB8430}" srcOrd="0" destOrd="0" parTransId="{B61E35A6-5D9F-4AA9-9BA1-3AD720E530CD}" sibTransId="{24122178-550F-4C4E-9335-FAFEFB6BD624}"/>
    <dgm:cxn modelId="{F2A4F34A-4055-4C0C-82A6-245D51C815C5}" srcId="{1829752B-FB8B-4E82-AA50-B814517BC821}" destId="{B2CD4819-E9A2-4D92-8027-1C9F75386B88}" srcOrd="3" destOrd="0" parTransId="{7EF99CB2-58C2-414A-BE0E-C0D0AC395F4D}" sibTransId="{D82088E2-F186-44AB-A1BA-08880EF43EC0}"/>
    <dgm:cxn modelId="{59A6B04F-611A-4498-9AD4-6579F374455C}" type="presOf" srcId="{3D18F8CE-1EEC-4436-BC54-E6F4EFEB8430}" destId="{F30EC97E-C27F-46B9-9BBD-41A4A0FE7688}" srcOrd="0" destOrd="0" presId="urn:microsoft.com/office/officeart/2005/8/layout/vList2"/>
    <dgm:cxn modelId="{5764F651-1E3D-4843-B51D-EC8C11A08A6C}" type="presOf" srcId="{B2CD4819-E9A2-4D92-8027-1C9F75386B88}" destId="{9DFB8F6B-CDA6-44FC-8412-8C6B935B611B}" srcOrd="0" destOrd="0" presId="urn:microsoft.com/office/officeart/2005/8/layout/vList2"/>
    <dgm:cxn modelId="{F2EF1753-FE29-4C08-9AFF-4D33AAB2A981}" srcId="{002AD176-D9F1-4E6D-84BA-E4E9C5177A9A}" destId="{90309F73-3754-480F-B15D-A3F47D98E830}" srcOrd="0" destOrd="0" parTransId="{2BEB6F07-8850-4425-B706-60583A000C70}" sibTransId="{2EA88866-3479-4992-AC7A-A098DABFED70}"/>
    <dgm:cxn modelId="{977F5855-014A-4A66-B85F-ABC4F787707D}" type="presOf" srcId="{8FD58C0F-945A-4174-83EC-36F6A96F5C5B}" destId="{A9563693-B96E-481C-BBF7-1FDD64921C68}" srcOrd="0" destOrd="0" presId="urn:microsoft.com/office/officeart/2005/8/layout/vList2"/>
    <dgm:cxn modelId="{386CDF81-2F2F-4D33-B464-42FFFD8F723B}" type="presOf" srcId="{0189D50E-B38D-4F61-952D-CB950879A334}" destId="{19154624-65C0-40E1-A6CB-8CB8B15CB54F}" srcOrd="0" destOrd="0" presId="urn:microsoft.com/office/officeart/2005/8/layout/vList2"/>
    <dgm:cxn modelId="{621D908F-185A-4C32-A094-B5CFBED128D7}" type="presOf" srcId="{90309F73-3754-480F-B15D-A3F47D98E830}" destId="{8130D0B4-5D28-4407-8054-574A8865A94D}" srcOrd="0" destOrd="0" presId="urn:microsoft.com/office/officeart/2005/8/layout/vList2"/>
    <dgm:cxn modelId="{071631A1-3C16-49A2-ACA7-353B818E7A98}" type="presOf" srcId="{570B0A69-C955-4FD3-955C-11C63D2A7A3F}" destId="{AE07009C-0A8A-46A5-930C-6B5B961E5987}" srcOrd="0" destOrd="0" presId="urn:microsoft.com/office/officeart/2005/8/layout/vList2"/>
    <dgm:cxn modelId="{681DFEB3-A191-4581-8814-4952824C7210}" type="presOf" srcId="{6EA22FCF-25BB-4878-BF11-6ED715A7F7D6}" destId="{6F700D27-184E-4013-87EA-0944EA1FA5A6}" srcOrd="0" destOrd="0" presId="urn:microsoft.com/office/officeart/2005/8/layout/vList2"/>
    <dgm:cxn modelId="{3D21EDB4-BCBD-4AFB-838D-3204E8BF070A}" srcId="{1829752B-FB8B-4E82-AA50-B814517BC821}" destId="{23B9F1E6-7AC5-4E22-94DF-C07907263093}" srcOrd="2" destOrd="0" parTransId="{0266C4B6-E38D-4BCD-92C6-5DD4C901A4FF}" sibTransId="{44E6371C-D193-45D9-B0EC-6A50236804A3}"/>
    <dgm:cxn modelId="{EB9BECDE-EADC-4359-ACDF-8AC5717C6D55}" type="presOf" srcId="{F3BDBBA0-C12A-4937-9003-70BB0ABA4227}" destId="{6557D316-26A7-4704-A673-4F8284BF7875}" srcOrd="0" destOrd="0" presId="urn:microsoft.com/office/officeart/2005/8/layout/vList2"/>
    <dgm:cxn modelId="{D63B6BDF-9E53-40FC-80DC-247CAF83B84B}" type="presOf" srcId="{1829752B-FB8B-4E82-AA50-B814517BC821}" destId="{1181487E-0843-40AB-A605-0A363FA5AEEE}" srcOrd="0" destOrd="0" presId="urn:microsoft.com/office/officeart/2005/8/layout/vList2"/>
    <dgm:cxn modelId="{6DFB71E7-6740-412B-8632-5DD65A4799BB}" srcId="{570B0A69-C955-4FD3-955C-11C63D2A7A3F}" destId="{8FD58C0F-945A-4174-83EC-36F6A96F5C5B}" srcOrd="0" destOrd="0" parTransId="{A7E48FA7-D3E4-4DBC-A656-917976FCA125}" sibTransId="{EF851713-0C7F-402C-8AA5-4C95A9313E7F}"/>
    <dgm:cxn modelId="{7E9C36EA-F8C1-4F59-98CE-8A98A4292DAD}" srcId="{1829752B-FB8B-4E82-AA50-B814517BC821}" destId="{002AD176-D9F1-4E6D-84BA-E4E9C5177A9A}" srcOrd="4" destOrd="0" parTransId="{BC3C265A-F6FE-4300-B4F9-20AF020BE9B2}" sibTransId="{39BB6E4E-6672-46CB-92C0-E367E2ED12A8}"/>
    <dgm:cxn modelId="{BB851DF9-98AE-430B-957A-214EA0CA795B}" type="presOf" srcId="{23B9F1E6-7AC5-4E22-94DF-C07907263093}" destId="{B6D55997-0F48-4462-91AE-14BFA48288BC}" srcOrd="0" destOrd="0" presId="urn:microsoft.com/office/officeart/2005/8/layout/vList2"/>
    <dgm:cxn modelId="{8D28D5FD-2139-4199-8E45-8F1D925994BB}" srcId="{6EA22FCF-25BB-4878-BF11-6ED715A7F7D6}" destId="{F3BDBBA0-C12A-4937-9003-70BB0ABA4227}" srcOrd="0" destOrd="0" parTransId="{2935ED65-EAAA-47BB-82B9-51487FCEF452}" sibTransId="{2D3ED90F-EA78-4E00-BA7E-3C8B2B17EB3D}"/>
    <dgm:cxn modelId="{9DD7614F-58B8-4872-80EA-D8A57433F363}" type="presParOf" srcId="{1181487E-0843-40AB-A605-0A363FA5AEEE}" destId="{AE07009C-0A8A-46A5-930C-6B5B961E5987}" srcOrd="0" destOrd="0" presId="urn:microsoft.com/office/officeart/2005/8/layout/vList2"/>
    <dgm:cxn modelId="{1E07C829-3A0F-48B2-ABCF-D00A25C70E57}" type="presParOf" srcId="{1181487E-0843-40AB-A605-0A363FA5AEEE}" destId="{A9563693-B96E-481C-BBF7-1FDD64921C68}" srcOrd="1" destOrd="0" presId="urn:microsoft.com/office/officeart/2005/8/layout/vList2"/>
    <dgm:cxn modelId="{FFCEDFF1-C703-4D3D-BA09-BEE4C56A56AB}" type="presParOf" srcId="{1181487E-0843-40AB-A605-0A363FA5AEEE}" destId="{6F700D27-184E-4013-87EA-0944EA1FA5A6}" srcOrd="2" destOrd="0" presId="urn:microsoft.com/office/officeart/2005/8/layout/vList2"/>
    <dgm:cxn modelId="{0225347D-0061-49EE-8979-CE563CC050C7}" type="presParOf" srcId="{1181487E-0843-40AB-A605-0A363FA5AEEE}" destId="{6557D316-26A7-4704-A673-4F8284BF7875}" srcOrd="3" destOrd="0" presId="urn:microsoft.com/office/officeart/2005/8/layout/vList2"/>
    <dgm:cxn modelId="{1B8D8380-B3C1-4DB4-A1DF-4D772C97A49B}" type="presParOf" srcId="{1181487E-0843-40AB-A605-0A363FA5AEEE}" destId="{B6D55997-0F48-4462-91AE-14BFA48288BC}" srcOrd="4" destOrd="0" presId="urn:microsoft.com/office/officeart/2005/8/layout/vList2"/>
    <dgm:cxn modelId="{E5FC4804-440A-4D87-9A30-8F5FF1BD7CD4}" type="presParOf" srcId="{1181487E-0843-40AB-A605-0A363FA5AEEE}" destId="{19154624-65C0-40E1-A6CB-8CB8B15CB54F}" srcOrd="5" destOrd="0" presId="urn:microsoft.com/office/officeart/2005/8/layout/vList2"/>
    <dgm:cxn modelId="{57C2C3E0-07BE-4C9A-B13E-C8D67BD8FDE6}" type="presParOf" srcId="{1181487E-0843-40AB-A605-0A363FA5AEEE}" destId="{9DFB8F6B-CDA6-44FC-8412-8C6B935B611B}" srcOrd="6" destOrd="0" presId="urn:microsoft.com/office/officeart/2005/8/layout/vList2"/>
    <dgm:cxn modelId="{7CE16CC0-91DC-41B0-A55A-DCCB508D54AB}" type="presParOf" srcId="{1181487E-0843-40AB-A605-0A363FA5AEEE}" destId="{F30EC97E-C27F-46B9-9BBD-41A4A0FE7688}" srcOrd="7" destOrd="0" presId="urn:microsoft.com/office/officeart/2005/8/layout/vList2"/>
    <dgm:cxn modelId="{5D171786-D83C-461D-BBE6-ADE219673AC1}" type="presParOf" srcId="{1181487E-0843-40AB-A605-0A363FA5AEEE}" destId="{CEB46BBE-0D7F-4195-9E93-B2A750C583DA}" srcOrd="8" destOrd="0" presId="urn:microsoft.com/office/officeart/2005/8/layout/vList2"/>
    <dgm:cxn modelId="{9BF21D5A-603A-475B-B4D1-6BBF34B4A03A}" type="presParOf" srcId="{1181487E-0843-40AB-A605-0A363FA5AEEE}" destId="{8130D0B4-5D28-4407-8054-574A8865A94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C9FE0-8798-451F-A3D1-D9B79598774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2820E20-D949-4D44-99A4-5F3D01FB036B}">
      <dgm:prSet/>
      <dgm:spPr/>
      <dgm:t>
        <a:bodyPr/>
        <a:lstStyle/>
        <a:p>
          <a:r>
            <a:rPr lang="en-GB"/>
            <a:t>Failing to act on and refer the early signs of abuse and neglect</a:t>
          </a:r>
          <a:endParaRPr lang="en-US"/>
        </a:p>
      </dgm:t>
    </dgm:pt>
    <dgm:pt modelId="{6DE6ADA8-62BE-4D4B-93E1-5FF17C847EFE}" type="parTrans" cxnId="{2C8CC90F-14AA-4E20-8006-3F20C68A2DAB}">
      <dgm:prSet/>
      <dgm:spPr/>
      <dgm:t>
        <a:bodyPr/>
        <a:lstStyle/>
        <a:p>
          <a:endParaRPr lang="en-US"/>
        </a:p>
      </dgm:t>
    </dgm:pt>
    <dgm:pt modelId="{EB934681-5456-4FD0-A6F9-1266F5DA9E32}" type="sibTrans" cxnId="{2C8CC90F-14AA-4E20-8006-3F20C68A2DAB}">
      <dgm:prSet/>
      <dgm:spPr/>
      <dgm:t>
        <a:bodyPr/>
        <a:lstStyle/>
        <a:p>
          <a:endParaRPr lang="en-US"/>
        </a:p>
      </dgm:t>
    </dgm:pt>
    <dgm:pt modelId="{423FE414-50EA-4F74-A5B4-679FEF6AE602}">
      <dgm:prSet/>
      <dgm:spPr/>
      <dgm:t>
        <a:bodyPr/>
        <a:lstStyle/>
        <a:p>
          <a:r>
            <a:rPr lang="en-GB"/>
            <a:t>Poor record keeping </a:t>
          </a:r>
          <a:endParaRPr lang="en-US"/>
        </a:p>
      </dgm:t>
    </dgm:pt>
    <dgm:pt modelId="{82A4CA05-D3A5-4B09-9160-2815279741C1}" type="parTrans" cxnId="{B9EA7C39-5B14-4A8F-B58B-71A8215A4704}">
      <dgm:prSet/>
      <dgm:spPr/>
      <dgm:t>
        <a:bodyPr/>
        <a:lstStyle/>
        <a:p>
          <a:endParaRPr lang="en-US"/>
        </a:p>
      </dgm:t>
    </dgm:pt>
    <dgm:pt modelId="{9F273161-EE2D-4C46-A7C1-10FCA18AA37B}" type="sibTrans" cxnId="{B9EA7C39-5B14-4A8F-B58B-71A8215A4704}">
      <dgm:prSet/>
      <dgm:spPr/>
      <dgm:t>
        <a:bodyPr/>
        <a:lstStyle/>
        <a:p>
          <a:endParaRPr lang="en-US"/>
        </a:p>
      </dgm:t>
    </dgm:pt>
    <dgm:pt modelId="{4A8B92B4-B827-43BA-9FE7-41988D854AFB}">
      <dgm:prSet/>
      <dgm:spPr/>
      <dgm:t>
        <a:bodyPr/>
        <a:lstStyle/>
        <a:p>
          <a:r>
            <a:rPr lang="en-GB"/>
            <a:t>Failing to listen to the views of the child</a:t>
          </a:r>
          <a:endParaRPr lang="en-US"/>
        </a:p>
      </dgm:t>
    </dgm:pt>
    <dgm:pt modelId="{5E757FEB-BFB4-4135-A56D-04E071BC79ED}" type="parTrans" cxnId="{693729B4-D114-4C9E-B7E6-C9AA47C9351A}">
      <dgm:prSet/>
      <dgm:spPr/>
      <dgm:t>
        <a:bodyPr/>
        <a:lstStyle/>
        <a:p>
          <a:endParaRPr lang="en-US"/>
        </a:p>
      </dgm:t>
    </dgm:pt>
    <dgm:pt modelId="{337AF6D6-9E19-40CE-83C6-8DC90E6E66CC}" type="sibTrans" cxnId="{693729B4-D114-4C9E-B7E6-C9AA47C9351A}">
      <dgm:prSet/>
      <dgm:spPr/>
      <dgm:t>
        <a:bodyPr/>
        <a:lstStyle/>
        <a:p>
          <a:endParaRPr lang="en-US"/>
        </a:p>
      </dgm:t>
    </dgm:pt>
    <dgm:pt modelId="{41A952B0-9F76-49E2-AB34-BD1AEC520810}">
      <dgm:prSet/>
      <dgm:spPr/>
      <dgm:t>
        <a:bodyPr/>
        <a:lstStyle/>
        <a:p>
          <a:r>
            <a:rPr lang="en-GB" dirty="0"/>
            <a:t>Failing to reassess concerns when situation does not improve</a:t>
          </a:r>
          <a:endParaRPr lang="en-US" dirty="0"/>
        </a:p>
      </dgm:t>
    </dgm:pt>
    <dgm:pt modelId="{09D878B7-0608-4444-B96C-6A9748CB2980}" type="parTrans" cxnId="{D25DAA1C-B1F5-41D3-882D-626DD4B14C17}">
      <dgm:prSet/>
      <dgm:spPr/>
      <dgm:t>
        <a:bodyPr/>
        <a:lstStyle/>
        <a:p>
          <a:endParaRPr lang="en-US"/>
        </a:p>
      </dgm:t>
    </dgm:pt>
    <dgm:pt modelId="{9F7EE7AD-8C53-4206-9BF7-69D4B286267B}" type="sibTrans" cxnId="{D25DAA1C-B1F5-41D3-882D-626DD4B14C17}">
      <dgm:prSet/>
      <dgm:spPr/>
      <dgm:t>
        <a:bodyPr/>
        <a:lstStyle/>
        <a:p>
          <a:endParaRPr lang="en-US"/>
        </a:p>
      </dgm:t>
    </dgm:pt>
    <dgm:pt modelId="{78D693DE-75D7-430E-8C81-07D745BBCE56}">
      <dgm:prSet/>
      <dgm:spPr/>
      <dgm:t>
        <a:bodyPr/>
        <a:lstStyle/>
        <a:p>
          <a:r>
            <a:rPr lang="en-GB"/>
            <a:t>Not sharing information with the right people within and between agencies</a:t>
          </a:r>
          <a:endParaRPr lang="en-US"/>
        </a:p>
      </dgm:t>
    </dgm:pt>
    <dgm:pt modelId="{D36C999A-DED5-4386-A021-5D3E5DC4C199}" type="parTrans" cxnId="{A400B1B3-D850-4E17-A819-E4BDCDCE60AE}">
      <dgm:prSet/>
      <dgm:spPr/>
      <dgm:t>
        <a:bodyPr/>
        <a:lstStyle/>
        <a:p>
          <a:endParaRPr lang="en-US"/>
        </a:p>
      </dgm:t>
    </dgm:pt>
    <dgm:pt modelId="{02925463-7634-44F0-A859-D64D48AF9313}" type="sibTrans" cxnId="{A400B1B3-D850-4E17-A819-E4BDCDCE60AE}">
      <dgm:prSet/>
      <dgm:spPr/>
      <dgm:t>
        <a:bodyPr/>
        <a:lstStyle/>
        <a:p>
          <a:endParaRPr lang="en-US"/>
        </a:p>
      </dgm:t>
    </dgm:pt>
    <dgm:pt modelId="{28A1DD89-A32E-4272-A0DA-153161936DB1}">
      <dgm:prSet/>
      <dgm:spPr/>
      <dgm:t>
        <a:bodyPr/>
        <a:lstStyle/>
        <a:p>
          <a:r>
            <a:rPr lang="en-GB"/>
            <a:t>Sharing information too slowly</a:t>
          </a:r>
          <a:endParaRPr lang="en-US"/>
        </a:p>
      </dgm:t>
    </dgm:pt>
    <dgm:pt modelId="{E5DEC831-399B-447B-9317-290D31360510}" type="parTrans" cxnId="{BC446456-3774-4105-981F-47CE51931DF7}">
      <dgm:prSet/>
      <dgm:spPr/>
      <dgm:t>
        <a:bodyPr/>
        <a:lstStyle/>
        <a:p>
          <a:endParaRPr lang="en-US"/>
        </a:p>
      </dgm:t>
    </dgm:pt>
    <dgm:pt modelId="{6F2DCCA2-1A4B-4976-8B33-D57AC437FF45}" type="sibTrans" cxnId="{BC446456-3774-4105-981F-47CE51931DF7}">
      <dgm:prSet/>
      <dgm:spPr/>
      <dgm:t>
        <a:bodyPr/>
        <a:lstStyle/>
        <a:p>
          <a:endParaRPr lang="en-US"/>
        </a:p>
      </dgm:t>
    </dgm:pt>
    <dgm:pt modelId="{66216B78-DFB5-4642-8DCA-C9681C47C392}">
      <dgm:prSet/>
      <dgm:spPr/>
      <dgm:t>
        <a:bodyPr/>
        <a:lstStyle/>
        <a:p>
          <a:r>
            <a:rPr lang="en-GB"/>
            <a:t>A lack of challenge to those who appear not to be taking action</a:t>
          </a:r>
          <a:endParaRPr lang="en-US"/>
        </a:p>
      </dgm:t>
    </dgm:pt>
    <dgm:pt modelId="{76DCF203-2588-49C8-883E-F5B4DC61D5B3}" type="parTrans" cxnId="{DAA18CC2-A3BD-407A-B09D-015AEBAA3E92}">
      <dgm:prSet/>
      <dgm:spPr/>
      <dgm:t>
        <a:bodyPr/>
        <a:lstStyle/>
        <a:p>
          <a:endParaRPr lang="en-US"/>
        </a:p>
      </dgm:t>
    </dgm:pt>
    <dgm:pt modelId="{965AC81D-3F39-4899-BDF4-CA111314D7F0}" type="sibTrans" cxnId="{DAA18CC2-A3BD-407A-B09D-015AEBAA3E92}">
      <dgm:prSet/>
      <dgm:spPr/>
      <dgm:t>
        <a:bodyPr/>
        <a:lstStyle/>
        <a:p>
          <a:endParaRPr lang="en-US"/>
        </a:p>
      </dgm:t>
    </dgm:pt>
    <dgm:pt modelId="{08429EA6-3974-45BC-A6F3-4860B59FF37A}" type="pres">
      <dgm:prSet presAssocID="{D6DC9FE0-8798-451F-A3D1-D9B795987743}" presName="diagram" presStyleCnt="0">
        <dgm:presLayoutVars>
          <dgm:dir/>
          <dgm:resizeHandles val="exact"/>
        </dgm:presLayoutVars>
      </dgm:prSet>
      <dgm:spPr/>
    </dgm:pt>
    <dgm:pt modelId="{92392C0D-4DBD-4C73-B2F3-B724494A4EB8}" type="pres">
      <dgm:prSet presAssocID="{D2820E20-D949-4D44-99A4-5F3D01FB036B}" presName="node" presStyleLbl="node1" presStyleIdx="0" presStyleCnt="7">
        <dgm:presLayoutVars>
          <dgm:bulletEnabled val="1"/>
        </dgm:presLayoutVars>
      </dgm:prSet>
      <dgm:spPr/>
    </dgm:pt>
    <dgm:pt modelId="{F0C8EDC2-019D-47FB-BF2A-1CBECADD8991}" type="pres">
      <dgm:prSet presAssocID="{EB934681-5456-4FD0-A6F9-1266F5DA9E32}" presName="sibTrans" presStyleCnt="0"/>
      <dgm:spPr/>
    </dgm:pt>
    <dgm:pt modelId="{7D4B3C3D-B168-493A-9F3C-06DCB1A9499E}" type="pres">
      <dgm:prSet presAssocID="{423FE414-50EA-4F74-A5B4-679FEF6AE602}" presName="node" presStyleLbl="node1" presStyleIdx="1" presStyleCnt="7">
        <dgm:presLayoutVars>
          <dgm:bulletEnabled val="1"/>
        </dgm:presLayoutVars>
      </dgm:prSet>
      <dgm:spPr/>
    </dgm:pt>
    <dgm:pt modelId="{9E27AEC5-C891-4176-B7CE-EDB14EAF255F}" type="pres">
      <dgm:prSet presAssocID="{9F273161-EE2D-4C46-A7C1-10FCA18AA37B}" presName="sibTrans" presStyleCnt="0"/>
      <dgm:spPr/>
    </dgm:pt>
    <dgm:pt modelId="{257B5A82-7A03-4368-870C-A108CED34EB4}" type="pres">
      <dgm:prSet presAssocID="{4A8B92B4-B827-43BA-9FE7-41988D854AFB}" presName="node" presStyleLbl="node1" presStyleIdx="2" presStyleCnt="7">
        <dgm:presLayoutVars>
          <dgm:bulletEnabled val="1"/>
        </dgm:presLayoutVars>
      </dgm:prSet>
      <dgm:spPr/>
    </dgm:pt>
    <dgm:pt modelId="{DF5DD693-6E44-44A4-A1BE-8033624B7DC5}" type="pres">
      <dgm:prSet presAssocID="{337AF6D6-9E19-40CE-83C6-8DC90E6E66CC}" presName="sibTrans" presStyleCnt="0"/>
      <dgm:spPr/>
    </dgm:pt>
    <dgm:pt modelId="{4C4B8506-4490-4B8A-BC3D-1DC8A27712E7}" type="pres">
      <dgm:prSet presAssocID="{41A952B0-9F76-49E2-AB34-BD1AEC520810}" presName="node" presStyleLbl="node1" presStyleIdx="3" presStyleCnt="7">
        <dgm:presLayoutVars>
          <dgm:bulletEnabled val="1"/>
        </dgm:presLayoutVars>
      </dgm:prSet>
      <dgm:spPr/>
    </dgm:pt>
    <dgm:pt modelId="{BEDF041A-B3E0-4D28-9429-17B33880F563}" type="pres">
      <dgm:prSet presAssocID="{9F7EE7AD-8C53-4206-9BF7-69D4B286267B}" presName="sibTrans" presStyleCnt="0"/>
      <dgm:spPr/>
    </dgm:pt>
    <dgm:pt modelId="{092503FB-2EC2-4968-8483-97199F23F9C9}" type="pres">
      <dgm:prSet presAssocID="{78D693DE-75D7-430E-8C81-07D745BBCE56}" presName="node" presStyleLbl="node1" presStyleIdx="4" presStyleCnt="7">
        <dgm:presLayoutVars>
          <dgm:bulletEnabled val="1"/>
        </dgm:presLayoutVars>
      </dgm:prSet>
      <dgm:spPr/>
    </dgm:pt>
    <dgm:pt modelId="{A97E4FDB-C84F-4FE7-9C72-C7FC66CB37AB}" type="pres">
      <dgm:prSet presAssocID="{02925463-7634-44F0-A859-D64D48AF9313}" presName="sibTrans" presStyleCnt="0"/>
      <dgm:spPr/>
    </dgm:pt>
    <dgm:pt modelId="{4530A57E-3196-41CB-9589-A79B4FC745B9}" type="pres">
      <dgm:prSet presAssocID="{28A1DD89-A32E-4272-A0DA-153161936DB1}" presName="node" presStyleLbl="node1" presStyleIdx="5" presStyleCnt="7">
        <dgm:presLayoutVars>
          <dgm:bulletEnabled val="1"/>
        </dgm:presLayoutVars>
      </dgm:prSet>
      <dgm:spPr/>
    </dgm:pt>
    <dgm:pt modelId="{EE719439-A724-4874-90CB-6CBE6EDE92F9}" type="pres">
      <dgm:prSet presAssocID="{6F2DCCA2-1A4B-4976-8B33-D57AC437FF45}" presName="sibTrans" presStyleCnt="0"/>
      <dgm:spPr/>
    </dgm:pt>
    <dgm:pt modelId="{EBAAE985-CCF5-4385-8F05-9FE2888D9AEA}" type="pres">
      <dgm:prSet presAssocID="{66216B78-DFB5-4642-8DCA-C9681C47C392}" presName="node" presStyleLbl="node1" presStyleIdx="6" presStyleCnt="7">
        <dgm:presLayoutVars>
          <dgm:bulletEnabled val="1"/>
        </dgm:presLayoutVars>
      </dgm:prSet>
      <dgm:spPr/>
    </dgm:pt>
  </dgm:ptLst>
  <dgm:cxnLst>
    <dgm:cxn modelId="{2C8CC90F-14AA-4E20-8006-3F20C68A2DAB}" srcId="{D6DC9FE0-8798-451F-A3D1-D9B795987743}" destId="{D2820E20-D949-4D44-99A4-5F3D01FB036B}" srcOrd="0" destOrd="0" parTransId="{6DE6ADA8-62BE-4D4B-93E1-5FF17C847EFE}" sibTransId="{EB934681-5456-4FD0-A6F9-1266F5DA9E32}"/>
    <dgm:cxn modelId="{42E26E1B-AB4A-44C5-872C-556F088F9DBE}" type="presOf" srcId="{28A1DD89-A32E-4272-A0DA-153161936DB1}" destId="{4530A57E-3196-41CB-9589-A79B4FC745B9}" srcOrd="0" destOrd="0" presId="urn:microsoft.com/office/officeart/2005/8/layout/default"/>
    <dgm:cxn modelId="{D25DAA1C-B1F5-41D3-882D-626DD4B14C17}" srcId="{D6DC9FE0-8798-451F-A3D1-D9B795987743}" destId="{41A952B0-9F76-49E2-AB34-BD1AEC520810}" srcOrd="3" destOrd="0" parTransId="{09D878B7-0608-4444-B96C-6A9748CB2980}" sibTransId="{9F7EE7AD-8C53-4206-9BF7-69D4B286267B}"/>
    <dgm:cxn modelId="{B9EA7C39-5B14-4A8F-B58B-71A8215A4704}" srcId="{D6DC9FE0-8798-451F-A3D1-D9B795987743}" destId="{423FE414-50EA-4F74-A5B4-679FEF6AE602}" srcOrd="1" destOrd="0" parTransId="{82A4CA05-D3A5-4B09-9160-2815279741C1}" sibTransId="{9F273161-EE2D-4C46-A7C1-10FCA18AA37B}"/>
    <dgm:cxn modelId="{50507441-DA7F-4730-9440-0B27DA660701}" type="presOf" srcId="{D6DC9FE0-8798-451F-A3D1-D9B795987743}" destId="{08429EA6-3974-45BC-A6F3-4860B59FF37A}" srcOrd="0" destOrd="0" presId="urn:microsoft.com/office/officeart/2005/8/layout/default"/>
    <dgm:cxn modelId="{9258F348-7296-473E-B338-948B8E5921D9}" type="presOf" srcId="{66216B78-DFB5-4642-8DCA-C9681C47C392}" destId="{EBAAE985-CCF5-4385-8F05-9FE2888D9AEA}" srcOrd="0" destOrd="0" presId="urn:microsoft.com/office/officeart/2005/8/layout/default"/>
    <dgm:cxn modelId="{BC446456-3774-4105-981F-47CE51931DF7}" srcId="{D6DC9FE0-8798-451F-A3D1-D9B795987743}" destId="{28A1DD89-A32E-4272-A0DA-153161936DB1}" srcOrd="5" destOrd="0" parTransId="{E5DEC831-399B-447B-9317-290D31360510}" sibTransId="{6F2DCCA2-1A4B-4976-8B33-D57AC437FF45}"/>
    <dgm:cxn modelId="{B5B42C81-8E8F-4711-B48E-D279569BF279}" type="presOf" srcId="{D2820E20-D949-4D44-99A4-5F3D01FB036B}" destId="{92392C0D-4DBD-4C73-B2F3-B724494A4EB8}" srcOrd="0" destOrd="0" presId="urn:microsoft.com/office/officeart/2005/8/layout/default"/>
    <dgm:cxn modelId="{C8B4B98B-073E-4DEA-9035-2DCC98D2AA59}" type="presOf" srcId="{4A8B92B4-B827-43BA-9FE7-41988D854AFB}" destId="{257B5A82-7A03-4368-870C-A108CED34EB4}" srcOrd="0" destOrd="0" presId="urn:microsoft.com/office/officeart/2005/8/layout/default"/>
    <dgm:cxn modelId="{70ED5099-792D-44DA-8DE9-B501FAAD2A2B}" type="presOf" srcId="{78D693DE-75D7-430E-8C81-07D745BBCE56}" destId="{092503FB-2EC2-4968-8483-97199F23F9C9}" srcOrd="0" destOrd="0" presId="urn:microsoft.com/office/officeart/2005/8/layout/default"/>
    <dgm:cxn modelId="{A400B1B3-D850-4E17-A819-E4BDCDCE60AE}" srcId="{D6DC9FE0-8798-451F-A3D1-D9B795987743}" destId="{78D693DE-75D7-430E-8C81-07D745BBCE56}" srcOrd="4" destOrd="0" parTransId="{D36C999A-DED5-4386-A021-5D3E5DC4C199}" sibTransId="{02925463-7634-44F0-A859-D64D48AF9313}"/>
    <dgm:cxn modelId="{693729B4-D114-4C9E-B7E6-C9AA47C9351A}" srcId="{D6DC9FE0-8798-451F-A3D1-D9B795987743}" destId="{4A8B92B4-B827-43BA-9FE7-41988D854AFB}" srcOrd="2" destOrd="0" parTransId="{5E757FEB-BFB4-4135-A56D-04E071BC79ED}" sibTransId="{337AF6D6-9E19-40CE-83C6-8DC90E6E66CC}"/>
    <dgm:cxn modelId="{DAA18CC2-A3BD-407A-B09D-015AEBAA3E92}" srcId="{D6DC9FE0-8798-451F-A3D1-D9B795987743}" destId="{66216B78-DFB5-4642-8DCA-C9681C47C392}" srcOrd="6" destOrd="0" parTransId="{76DCF203-2588-49C8-883E-F5B4DC61D5B3}" sibTransId="{965AC81D-3F39-4899-BDF4-CA111314D7F0}"/>
    <dgm:cxn modelId="{D345A7D4-2AAF-4AE5-BC36-7316FF06323A}" type="presOf" srcId="{41A952B0-9F76-49E2-AB34-BD1AEC520810}" destId="{4C4B8506-4490-4B8A-BC3D-1DC8A27712E7}" srcOrd="0" destOrd="0" presId="urn:microsoft.com/office/officeart/2005/8/layout/default"/>
    <dgm:cxn modelId="{71A78FF3-F375-4E17-A8F2-7D3C73C9D1F8}" type="presOf" srcId="{423FE414-50EA-4F74-A5B4-679FEF6AE602}" destId="{7D4B3C3D-B168-493A-9F3C-06DCB1A9499E}" srcOrd="0" destOrd="0" presId="urn:microsoft.com/office/officeart/2005/8/layout/default"/>
    <dgm:cxn modelId="{D1E37BED-7B80-4FFB-A174-3297EB70AE08}" type="presParOf" srcId="{08429EA6-3974-45BC-A6F3-4860B59FF37A}" destId="{92392C0D-4DBD-4C73-B2F3-B724494A4EB8}" srcOrd="0" destOrd="0" presId="urn:microsoft.com/office/officeart/2005/8/layout/default"/>
    <dgm:cxn modelId="{E6B88EA0-ACBF-426C-B9BC-5772F4A20BFD}" type="presParOf" srcId="{08429EA6-3974-45BC-A6F3-4860B59FF37A}" destId="{F0C8EDC2-019D-47FB-BF2A-1CBECADD8991}" srcOrd="1" destOrd="0" presId="urn:microsoft.com/office/officeart/2005/8/layout/default"/>
    <dgm:cxn modelId="{F69DF8FB-5CAE-4CD9-903C-596772009D20}" type="presParOf" srcId="{08429EA6-3974-45BC-A6F3-4860B59FF37A}" destId="{7D4B3C3D-B168-493A-9F3C-06DCB1A9499E}" srcOrd="2" destOrd="0" presId="urn:microsoft.com/office/officeart/2005/8/layout/default"/>
    <dgm:cxn modelId="{26E3282D-FBA3-48C7-B111-B727FE3750A6}" type="presParOf" srcId="{08429EA6-3974-45BC-A6F3-4860B59FF37A}" destId="{9E27AEC5-C891-4176-B7CE-EDB14EAF255F}" srcOrd="3" destOrd="0" presId="urn:microsoft.com/office/officeart/2005/8/layout/default"/>
    <dgm:cxn modelId="{C33468C4-AF81-4FF3-BF90-CBAAECD6F4D7}" type="presParOf" srcId="{08429EA6-3974-45BC-A6F3-4860B59FF37A}" destId="{257B5A82-7A03-4368-870C-A108CED34EB4}" srcOrd="4" destOrd="0" presId="urn:microsoft.com/office/officeart/2005/8/layout/default"/>
    <dgm:cxn modelId="{F89FD7E7-323F-401F-8091-29C6557B9EA2}" type="presParOf" srcId="{08429EA6-3974-45BC-A6F3-4860B59FF37A}" destId="{DF5DD693-6E44-44A4-A1BE-8033624B7DC5}" srcOrd="5" destOrd="0" presId="urn:microsoft.com/office/officeart/2005/8/layout/default"/>
    <dgm:cxn modelId="{2BA88408-926F-4E43-B6A5-154BC1F729BE}" type="presParOf" srcId="{08429EA6-3974-45BC-A6F3-4860B59FF37A}" destId="{4C4B8506-4490-4B8A-BC3D-1DC8A27712E7}" srcOrd="6" destOrd="0" presId="urn:microsoft.com/office/officeart/2005/8/layout/default"/>
    <dgm:cxn modelId="{180D237A-BD2F-44FD-B3CE-45914A145AC7}" type="presParOf" srcId="{08429EA6-3974-45BC-A6F3-4860B59FF37A}" destId="{BEDF041A-B3E0-4D28-9429-17B33880F563}" srcOrd="7" destOrd="0" presId="urn:microsoft.com/office/officeart/2005/8/layout/default"/>
    <dgm:cxn modelId="{766330DA-758D-43DA-A0C4-93687C68630C}" type="presParOf" srcId="{08429EA6-3974-45BC-A6F3-4860B59FF37A}" destId="{092503FB-2EC2-4968-8483-97199F23F9C9}" srcOrd="8" destOrd="0" presId="urn:microsoft.com/office/officeart/2005/8/layout/default"/>
    <dgm:cxn modelId="{70C8FBA2-5F98-42F3-AE3D-6D7F72E0D90F}" type="presParOf" srcId="{08429EA6-3974-45BC-A6F3-4860B59FF37A}" destId="{A97E4FDB-C84F-4FE7-9C72-C7FC66CB37AB}" srcOrd="9" destOrd="0" presId="urn:microsoft.com/office/officeart/2005/8/layout/default"/>
    <dgm:cxn modelId="{C298F542-8D9F-40FD-A1AC-6E594EC54E30}" type="presParOf" srcId="{08429EA6-3974-45BC-A6F3-4860B59FF37A}" destId="{4530A57E-3196-41CB-9589-A79B4FC745B9}" srcOrd="10" destOrd="0" presId="urn:microsoft.com/office/officeart/2005/8/layout/default"/>
    <dgm:cxn modelId="{471FDFD4-3A4E-445C-8D95-11F682B8EFBD}" type="presParOf" srcId="{08429EA6-3974-45BC-A6F3-4860B59FF37A}" destId="{EE719439-A724-4874-90CB-6CBE6EDE92F9}" srcOrd="11" destOrd="0" presId="urn:microsoft.com/office/officeart/2005/8/layout/default"/>
    <dgm:cxn modelId="{F6044235-8F63-41FC-B714-1EB293617594}" type="presParOf" srcId="{08429EA6-3974-45BC-A6F3-4860B59FF37A}" destId="{EBAAE985-CCF5-4385-8F05-9FE2888D9AE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ABCF9-FD8A-4E84-9E38-D8A96FA9A8D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7498065F-5E9D-4622-8D47-5B66EE625BA5}">
      <dgm:prSet/>
      <dgm:spPr/>
      <dgm:t>
        <a:bodyPr/>
        <a:lstStyle/>
        <a:p>
          <a:r>
            <a:rPr lang="en-GB" b="1"/>
            <a:t>Never</a:t>
          </a:r>
          <a:r>
            <a:rPr lang="en-GB"/>
            <a:t> </a:t>
          </a:r>
          <a:r>
            <a:rPr lang="en-GB" b="1"/>
            <a:t>promise</a:t>
          </a:r>
          <a:r>
            <a:rPr lang="en-GB"/>
            <a:t> any student that you will not tell anyone</a:t>
          </a:r>
          <a:endParaRPr lang="en-US"/>
        </a:p>
      </dgm:t>
    </dgm:pt>
    <dgm:pt modelId="{02B37ABA-D8EE-431C-833F-5A9D66357769}" type="parTrans" cxnId="{8CB22EE1-AD18-4A50-95D7-079E8E31266B}">
      <dgm:prSet/>
      <dgm:spPr/>
      <dgm:t>
        <a:bodyPr/>
        <a:lstStyle/>
        <a:p>
          <a:endParaRPr lang="en-US"/>
        </a:p>
      </dgm:t>
    </dgm:pt>
    <dgm:pt modelId="{6372080C-D436-4AC9-B277-D55533D959BB}" type="sibTrans" cxnId="{8CB22EE1-AD18-4A50-95D7-079E8E31266B}">
      <dgm:prSet/>
      <dgm:spPr/>
      <dgm:t>
        <a:bodyPr/>
        <a:lstStyle/>
        <a:p>
          <a:endParaRPr lang="en-US"/>
        </a:p>
      </dgm:t>
    </dgm:pt>
    <dgm:pt modelId="{7B1F9DFC-87FB-42E5-A0D4-BAE3531DAC14}">
      <dgm:prSet/>
      <dgm:spPr/>
      <dgm:t>
        <a:bodyPr/>
        <a:lstStyle/>
        <a:p>
          <a:r>
            <a:rPr lang="en-GB" b="1"/>
            <a:t>Never</a:t>
          </a:r>
          <a:r>
            <a:rPr lang="en-GB"/>
            <a:t> be in a room </a:t>
          </a:r>
          <a:r>
            <a:rPr lang="en-GB" b="1"/>
            <a:t>alone</a:t>
          </a:r>
          <a:r>
            <a:rPr lang="en-GB"/>
            <a:t> with a student unless door is open or plenty of windows in room</a:t>
          </a:r>
          <a:endParaRPr lang="en-US"/>
        </a:p>
      </dgm:t>
    </dgm:pt>
    <dgm:pt modelId="{B3BFC8F7-922E-4C30-BBF7-70D88D60CF0B}" type="parTrans" cxnId="{E1D2AD40-5556-406B-8774-23156C9EF0BC}">
      <dgm:prSet/>
      <dgm:spPr/>
      <dgm:t>
        <a:bodyPr/>
        <a:lstStyle/>
        <a:p>
          <a:endParaRPr lang="en-US"/>
        </a:p>
      </dgm:t>
    </dgm:pt>
    <dgm:pt modelId="{2F17DA5E-E2DD-4A10-A8B0-01A41A2DAB88}" type="sibTrans" cxnId="{E1D2AD40-5556-406B-8774-23156C9EF0BC}">
      <dgm:prSet/>
      <dgm:spPr/>
      <dgm:t>
        <a:bodyPr/>
        <a:lstStyle/>
        <a:p>
          <a:endParaRPr lang="en-US"/>
        </a:p>
      </dgm:t>
    </dgm:pt>
    <dgm:pt modelId="{C340F087-8AC7-4AA5-AA24-F4E1B7D510DD}">
      <dgm:prSet/>
      <dgm:spPr/>
      <dgm:t>
        <a:bodyPr/>
        <a:lstStyle/>
        <a:p>
          <a:r>
            <a:rPr lang="en-GB" b="1"/>
            <a:t>Be caring </a:t>
          </a:r>
          <a:r>
            <a:rPr lang="en-GB"/>
            <a:t>but at the same time </a:t>
          </a:r>
          <a:r>
            <a:rPr lang="en-GB" b="1"/>
            <a:t>be aware </a:t>
          </a:r>
          <a:r>
            <a:rPr lang="en-GB"/>
            <a:t>of how things could be misconstrued</a:t>
          </a:r>
          <a:endParaRPr lang="en-US"/>
        </a:p>
      </dgm:t>
    </dgm:pt>
    <dgm:pt modelId="{FEE7EDED-04E6-4F30-9107-D6BBE54FBBCA}" type="parTrans" cxnId="{21D2E04E-40D9-47EA-A4DE-92A43861ABB5}">
      <dgm:prSet/>
      <dgm:spPr/>
      <dgm:t>
        <a:bodyPr/>
        <a:lstStyle/>
        <a:p>
          <a:endParaRPr lang="en-US"/>
        </a:p>
      </dgm:t>
    </dgm:pt>
    <dgm:pt modelId="{4158BE49-9073-4798-90CD-FA7D0566592A}" type="sibTrans" cxnId="{21D2E04E-40D9-47EA-A4DE-92A43861ABB5}">
      <dgm:prSet/>
      <dgm:spPr/>
      <dgm:t>
        <a:bodyPr/>
        <a:lstStyle/>
        <a:p>
          <a:endParaRPr lang="en-US"/>
        </a:p>
      </dgm:t>
    </dgm:pt>
    <dgm:pt modelId="{F5480B98-48C7-46CD-96F7-B8F3C4E025F8}">
      <dgm:prSet/>
      <dgm:spPr/>
      <dgm:t>
        <a:bodyPr/>
        <a:lstStyle/>
        <a:p>
          <a:r>
            <a:rPr lang="en-GB" b="1" dirty="0"/>
            <a:t>Never</a:t>
          </a:r>
          <a:r>
            <a:rPr lang="en-GB" dirty="0"/>
            <a:t> ask leading questions if a child  discloses to you, just </a:t>
          </a:r>
          <a:r>
            <a:rPr lang="en-GB" b="1" dirty="0"/>
            <a:t>listen, 4Ws</a:t>
          </a:r>
          <a:r>
            <a:rPr lang="en-GB" dirty="0"/>
            <a:t> and </a:t>
          </a:r>
          <a:r>
            <a:rPr lang="en-GB" b="1" dirty="0"/>
            <a:t>summarise</a:t>
          </a:r>
          <a:r>
            <a:rPr lang="en-GB" dirty="0"/>
            <a:t> what they have said.</a:t>
          </a:r>
          <a:endParaRPr lang="en-US" dirty="0"/>
        </a:p>
      </dgm:t>
    </dgm:pt>
    <dgm:pt modelId="{108E03A7-D948-4A12-B52F-6EF4277BE835}" type="parTrans" cxnId="{6DF9D351-ADF8-4132-9C60-A1C8F0DA6BA0}">
      <dgm:prSet/>
      <dgm:spPr/>
      <dgm:t>
        <a:bodyPr/>
        <a:lstStyle/>
        <a:p>
          <a:endParaRPr lang="en-US"/>
        </a:p>
      </dgm:t>
    </dgm:pt>
    <dgm:pt modelId="{7440CCB9-D6E6-4BFC-914F-7640D5709B62}" type="sibTrans" cxnId="{6DF9D351-ADF8-4132-9C60-A1C8F0DA6BA0}">
      <dgm:prSet/>
      <dgm:spPr/>
      <dgm:t>
        <a:bodyPr/>
        <a:lstStyle/>
        <a:p>
          <a:endParaRPr lang="en-US"/>
        </a:p>
      </dgm:t>
    </dgm:pt>
    <dgm:pt modelId="{B25750EF-6014-4390-ACE5-ABFF38C28127}">
      <dgm:prSet/>
      <dgm:spPr/>
      <dgm:t>
        <a:bodyPr/>
        <a:lstStyle/>
        <a:p>
          <a:r>
            <a:rPr lang="en-GB"/>
            <a:t>If a child is telling you something, either ask if it is ok for you to </a:t>
          </a:r>
          <a:r>
            <a:rPr lang="en-GB" b="1"/>
            <a:t>write notes at the time or write it up immediately after.</a:t>
          </a:r>
          <a:endParaRPr lang="en-US"/>
        </a:p>
      </dgm:t>
    </dgm:pt>
    <dgm:pt modelId="{A9DCF420-B46E-49E9-99DB-8DFC931FBBA1}" type="parTrans" cxnId="{E935F49E-A23F-4EC2-9C86-5D1B2E62BC6F}">
      <dgm:prSet/>
      <dgm:spPr/>
      <dgm:t>
        <a:bodyPr/>
        <a:lstStyle/>
        <a:p>
          <a:endParaRPr lang="en-US"/>
        </a:p>
      </dgm:t>
    </dgm:pt>
    <dgm:pt modelId="{D1AC2A63-D16C-445E-9BFB-EE361A851B72}" type="sibTrans" cxnId="{E935F49E-A23F-4EC2-9C86-5D1B2E62BC6F}">
      <dgm:prSet/>
      <dgm:spPr/>
      <dgm:t>
        <a:bodyPr/>
        <a:lstStyle/>
        <a:p>
          <a:endParaRPr lang="en-US"/>
        </a:p>
      </dgm:t>
    </dgm:pt>
    <dgm:pt modelId="{DC6EB355-2535-42E2-90F0-70B668CDDC28}">
      <dgm:prSet/>
      <dgm:spPr/>
      <dgm:t>
        <a:bodyPr/>
        <a:lstStyle/>
        <a:p>
          <a:r>
            <a:rPr lang="en-GB" b="1"/>
            <a:t>Always</a:t>
          </a:r>
          <a:r>
            <a:rPr lang="en-GB"/>
            <a:t> hand write your notes which you pass on.</a:t>
          </a:r>
          <a:endParaRPr lang="en-US"/>
        </a:p>
      </dgm:t>
    </dgm:pt>
    <dgm:pt modelId="{BEBEF9E9-3F24-4D1D-A056-01ED216F69E6}" type="parTrans" cxnId="{33190773-D41C-4544-B1A6-2071E358491A}">
      <dgm:prSet/>
      <dgm:spPr/>
      <dgm:t>
        <a:bodyPr/>
        <a:lstStyle/>
        <a:p>
          <a:endParaRPr lang="en-US"/>
        </a:p>
      </dgm:t>
    </dgm:pt>
    <dgm:pt modelId="{2A62EA15-DD02-4A23-BB06-500A13099318}" type="sibTrans" cxnId="{33190773-D41C-4544-B1A6-2071E358491A}">
      <dgm:prSet/>
      <dgm:spPr/>
      <dgm:t>
        <a:bodyPr/>
        <a:lstStyle/>
        <a:p>
          <a:endParaRPr lang="en-US"/>
        </a:p>
      </dgm:t>
    </dgm:pt>
    <dgm:pt modelId="{BD768665-1F85-4DAD-833B-254D6041185F}">
      <dgm:prSet/>
      <dgm:spPr/>
      <dgm:t>
        <a:bodyPr/>
        <a:lstStyle/>
        <a:p>
          <a:r>
            <a:rPr lang="en-GB"/>
            <a:t>If you </a:t>
          </a:r>
          <a:r>
            <a:rPr lang="en-GB" b="1"/>
            <a:t>suspect anything </a:t>
          </a:r>
          <a:r>
            <a:rPr lang="en-GB"/>
            <a:t>then always </a:t>
          </a:r>
          <a:r>
            <a:rPr lang="en-GB" b="1"/>
            <a:t>talk to DSL</a:t>
          </a:r>
          <a:r>
            <a:rPr lang="en-GB"/>
            <a:t>.</a:t>
          </a:r>
          <a:endParaRPr lang="en-US"/>
        </a:p>
      </dgm:t>
    </dgm:pt>
    <dgm:pt modelId="{ED511005-16BA-4617-93FC-0E0BD591525D}" type="parTrans" cxnId="{50184690-214B-4B25-BB64-C78FE3565325}">
      <dgm:prSet/>
      <dgm:spPr/>
      <dgm:t>
        <a:bodyPr/>
        <a:lstStyle/>
        <a:p>
          <a:endParaRPr lang="en-US"/>
        </a:p>
      </dgm:t>
    </dgm:pt>
    <dgm:pt modelId="{C235E507-42B1-4A26-8A1F-0B9B16E3E8A5}" type="sibTrans" cxnId="{50184690-214B-4B25-BB64-C78FE3565325}">
      <dgm:prSet/>
      <dgm:spPr/>
      <dgm:t>
        <a:bodyPr/>
        <a:lstStyle/>
        <a:p>
          <a:endParaRPr lang="en-US"/>
        </a:p>
      </dgm:t>
    </dgm:pt>
    <dgm:pt modelId="{98755B23-6317-4326-A2F7-CED70C5D5714}">
      <dgm:prSet/>
      <dgm:spPr/>
      <dgm:t>
        <a:bodyPr/>
        <a:lstStyle/>
        <a:p>
          <a:r>
            <a:rPr lang="en-GB" b="1"/>
            <a:t>Never</a:t>
          </a:r>
          <a:r>
            <a:rPr lang="en-GB"/>
            <a:t> take a picture of an injury even if asked to by SLT, SC or police</a:t>
          </a:r>
          <a:endParaRPr lang="en-US"/>
        </a:p>
      </dgm:t>
    </dgm:pt>
    <dgm:pt modelId="{80F39D3A-1D46-4022-9B46-5C9E02A1EA46}" type="parTrans" cxnId="{02A2BC14-96B0-4E74-8AF4-82AD5FAABDDA}">
      <dgm:prSet/>
      <dgm:spPr/>
      <dgm:t>
        <a:bodyPr/>
        <a:lstStyle/>
        <a:p>
          <a:endParaRPr lang="en-US"/>
        </a:p>
      </dgm:t>
    </dgm:pt>
    <dgm:pt modelId="{C98B81DF-7B23-42BB-9C25-2EFC36D99BA5}" type="sibTrans" cxnId="{02A2BC14-96B0-4E74-8AF4-82AD5FAABDDA}">
      <dgm:prSet/>
      <dgm:spPr/>
      <dgm:t>
        <a:bodyPr/>
        <a:lstStyle/>
        <a:p>
          <a:endParaRPr lang="en-US"/>
        </a:p>
      </dgm:t>
    </dgm:pt>
    <dgm:pt modelId="{22223745-371F-4E16-9640-EDA67F40A57C}">
      <dgm:prSet/>
      <dgm:spPr/>
      <dgm:t>
        <a:bodyPr/>
        <a:lstStyle/>
        <a:p>
          <a:r>
            <a:rPr lang="en-GB" b="1"/>
            <a:t>Neve</a:t>
          </a:r>
          <a:r>
            <a:rPr lang="en-GB"/>
            <a:t>r view images if a child or parent are reporting SEXTING to you</a:t>
          </a:r>
          <a:endParaRPr lang="en-US"/>
        </a:p>
      </dgm:t>
    </dgm:pt>
    <dgm:pt modelId="{7CCCF0EE-BF40-4B78-B044-F745E300D225}" type="parTrans" cxnId="{647DF157-6471-47DE-84DD-24A36D753477}">
      <dgm:prSet/>
      <dgm:spPr/>
      <dgm:t>
        <a:bodyPr/>
        <a:lstStyle/>
        <a:p>
          <a:endParaRPr lang="en-US"/>
        </a:p>
      </dgm:t>
    </dgm:pt>
    <dgm:pt modelId="{A1A90531-5F17-4B13-9A94-B7903FA637EF}" type="sibTrans" cxnId="{647DF157-6471-47DE-84DD-24A36D753477}">
      <dgm:prSet/>
      <dgm:spPr/>
      <dgm:t>
        <a:bodyPr/>
        <a:lstStyle/>
        <a:p>
          <a:endParaRPr lang="en-US"/>
        </a:p>
      </dgm:t>
    </dgm:pt>
    <dgm:pt modelId="{F5C9A519-B0A8-41A3-A00E-7E366FF2B52B}">
      <dgm:prSet/>
      <dgm:spPr/>
      <dgm:t>
        <a:bodyPr/>
        <a:lstStyle/>
        <a:p>
          <a:r>
            <a:rPr lang="en-GB"/>
            <a:t>Face Book, Cameras and Mobile Phone Texting – issues surrounding these, remember Code of Conduct and IT User Agreement</a:t>
          </a:r>
          <a:endParaRPr lang="en-US"/>
        </a:p>
      </dgm:t>
    </dgm:pt>
    <dgm:pt modelId="{BD91813D-9042-4096-B69E-4E8E34FA2F6D}" type="parTrans" cxnId="{12EFA63B-2E68-4655-9DBB-2F99A409E666}">
      <dgm:prSet/>
      <dgm:spPr/>
      <dgm:t>
        <a:bodyPr/>
        <a:lstStyle/>
        <a:p>
          <a:endParaRPr lang="en-US"/>
        </a:p>
      </dgm:t>
    </dgm:pt>
    <dgm:pt modelId="{00BE90B7-0292-4756-924E-26BBF79A8AE7}" type="sibTrans" cxnId="{12EFA63B-2E68-4655-9DBB-2F99A409E666}">
      <dgm:prSet/>
      <dgm:spPr/>
      <dgm:t>
        <a:bodyPr/>
        <a:lstStyle/>
        <a:p>
          <a:endParaRPr lang="en-US"/>
        </a:p>
      </dgm:t>
    </dgm:pt>
    <dgm:pt modelId="{BB42DB02-DF47-4410-8633-B6790E5A8162}">
      <dgm:prSet/>
      <dgm:spPr/>
      <dgm:t>
        <a:bodyPr/>
        <a:lstStyle/>
        <a:p>
          <a:r>
            <a:rPr lang="en-US" b="1" dirty="0"/>
            <a:t>Safeguarding is Everyone’s Responsibility </a:t>
          </a:r>
        </a:p>
      </dgm:t>
    </dgm:pt>
    <dgm:pt modelId="{AB30474D-861D-4FF0-A42D-196C71B2CBEB}" type="parTrans" cxnId="{7E29F699-70E5-43CF-8252-C28EDE336640}">
      <dgm:prSet/>
      <dgm:spPr/>
      <dgm:t>
        <a:bodyPr/>
        <a:lstStyle/>
        <a:p>
          <a:endParaRPr lang="en-US"/>
        </a:p>
      </dgm:t>
    </dgm:pt>
    <dgm:pt modelId="{54BE908B-778D-4EB2-A0C4-7E397E384896}" type="sibTrans" cxnId="{7E29F699-70E5-43CF-8252-C28EDE336640}">
      <dgm:prSet/>
      <dgm:spPr/>
      <dgm:t>
        <a:bodyPr/>
        <a:lstStyle/>
        <a:p>
          <a:endParaRPr lang="en-US"/>
        </a:p>
      </dgm:t>
    </dgm:pt>
    <dgm:pt modelId="{ADD47856-D2C9-421C-9812-80C88D3707D1}">
      <dgm:prSet/>
      <dgm:spPr/>
      <dgm:t>
        <a:bodyPr/>
        <a:lstStyle/>
        <a:p>
          <a:r>
            <a:rPr lang="en-GB" b="1"/>
            <a:t>Always share information – </a:t>
          </a:r>
          <a:r>
            <a:rPr lang="en-GB"/>
            <a:t>never assume someone else will do it</a:t>
          </a:r>
          <a:endParaRPr lang="en-US"/>
        </a:p>
      </dgm:t>
    </dgm:pt>
    <dgm:pt modelId="{38E066EC-05DE-4580-A272-F077D0FAFA09}" type="parTrans" cxnId="{5BAAFC2F-F402-4DF6-AFE4-EACB41595DDD}">
      <dgm:prSet/>
      <dgm:spPr/>
      <dgm:t>
        <a:bodyPr/>
        <a:lstStyle/>
        <a:p>
          <a:endParaRPr lang="en-US"/>
        </a:p>
      </dgm:t>
    </dgm:pt>
    <dgm:pt modelId="{E68B3F8C-9B8C-4898-AD12-B06CBD57D888}" type="sibTrans" cxnId="{5BAAFC2F-F402-4DF6-AFE4-EACB41595DDD}">
      <dgm:prSet/>
      <dgm:spPr/>
      <dgm:t>
        <a:bodyPr/>
        <a:lstStyle/>
        <a:p>
          <a:endParaRPr lang="en-US"/>
        </a:p>
      </dgm:t>
    </dgm:pt>
    <dgm:pt modelId="{B85FCEB7-F8BF-4D68-9D80-6470481BA35B}" type="pres">
      <dgm:prSet presAssocID="{A29ABCF9-FD8A-4E84-9E38-D8A96FA9A8DB}" presName="diagram" presStyleCnt="0">
        <dgm:presLayoutVars>
          <dgm:dir/>
          <dgm:resizeHandles val="exact"/>
        </dgm:presLayoutVars>
      </dgm:prSet>
      <dgm:spPr/>
    </dgm:pt>
    <dgm:pt modelId="{D046F0A3-F5C9-4DC5-A631-B0AC8592B422}" type="pres">
      <dgm:prSet presAssocID="{7498065F-5E9D-4622-8D47-5B66EE625BA5}" presName="node" presStyleLbl="node1" presStyleIdx="0" presStyleCnt="12">
        <dgm:presLayoutVars>
          <dgm:bulletEnabled val="1"/>
        </dgm:presLayoutVars>
      </dgm:prSet>
      <dgm:spPr/>
    </dgm:pt>
    <dgm:pt modelId="{3D605F83-CBD6-4A67-95C5-507D0CB3EDFF}" type="pres">
      <dgm:prSet presAssocID="{6372080C-D436-4AC9-B277-D55533D959BB}" presName="sibTrans" presStyleCnt="0"/>
      <dgm:spPr/>
    </dgm:pt>
    <dgm:pt modelId="{782964BF-D036-485B-ABF8-16319B100F1C}" type="pres">
      <dgm:prSet presAssocID="{7B1F9DFC-87FB-42E5-A0D4-BAE3531DAC14}" presName="node" presStyleLbl="node1" presStyleIdx="1" presStyleCnt="12">
        <dgm:presLayoutVars>
          <dgm:bulletEnabled val="1"/>
        </dgm:presLayoutVars>
      </dgm:prSet>
      <dgm:spPr/>
    </dgm:pt>
    <dgm:pt modelId="{8404D994-7ABD-4525-A72C-23D94ED2EB5C}" type="pres">
      <dgm:prSet presAssocID="{2F17DA5E-E2DD-4A10-A8B0-01A41A2DAB88}" presName="sibTrans" presStyleCnt="0"/>
      <dgm:spPr/>
    </dgm:pt>
    <dgm:pt modelId="{24D97369-1A72-40D4-9315-C8F9E786FED7}" type="pres">
      <dgm:prSet presAssocID="{C340F087-8AC7-4AA5-AA24-F4E1B7D510DD}" presName="node" presStyleLbl="node1" presStyleIdx="2" presStyleCnt="12">
        <dgm:presLayoutVars>
          <dgm:bulletEnabled val="1"/>
        </dgm:presLayoutVars>
      </dgm:prSet>
      <dgm:spPr/>
    </dgm:pt>
    <dgm:pt modelId="{3F0CF680-C17A-4CD3-9D2F-CC554924E3F2}" type="pres">
      <dgm:prSet presAssocID="{4158BE49-9073-4798-90CD-FA7D0566592A}" presName="sibTrans" presStyleCnt="0"/>
      <dgm:spPr/>
    </dgm:pt>
    <dgm:pt modelId="{886F76A4-A682-49EA-A615-E4A94A59EA19}" type="pres">
      <dgm:prSet presAssocID="{F5480B98-48C7-46CD-96F7-B8F3C4E025F8}" presName="node" presStyleLbl="node1" presStyleIdx="3" presStyleCnt="12">
        <dgm:presLayoutVars>
          <dgm:bulletEnabled val="1"/>
        </dgm:presLayoutVars>
      </dgm:prSet>
      <dgm:spPr/>
    </dgm:pt>
    <dgm:pt modelId="{3460A116-D42E-42D3-A673-585D609C8DE8}" type="pres">
      <dgm:prSet presAssocID="{7440CCB9-D6E6-4BFC-914F-7640D5709B62}" presName="sibTrans" presStyleCnt="0"/>
      <dgm:spPr/>
    </dgm:pt>
    <dgm:pt modelId="{6A2C88BC-22F9-421B-A9F8-A0B05884C8EB}" type="pres">
      <dgm:prSet presAssocID="{B25750EF-6014-4390-ACE5-ABFF38C28127}" presName="node" presStyleLbl="node1" presStyleIdx="4" presStyleCnt="12">
        <dgm:presLayoutVars>
          <dgm:bulletEnabled val="1"/>
        </dgm:presLayoutVars>
      </dgm:prSet>
      <dgm:spPr/>
    </dgm:pt>
    <dgm:pt modelId="{D27FD138-2649-48ED-8DD9-813F3A444756}" type="pres">
      <dgm:prSet presAssocID="{D1AC2A63-D16C-445E-9BFB-EE361A851B72}" presName="sibTrans" presStyleCnt="0"/>
      <dgm:spPr/>
    </dgm:pt>
    <dgm:pt modelId="{0D2409BB-779A-4992-87C7-5989DA98645C}" type="pres">
      <dgm:prSet presAssocID="{DC6EB355-2535-42E2-90F0-70B668CDDC28}" presName="node" presStyleLbl="node1" presStyleIdx="5" presStyleCnt="12">
        <dgm:presLayoutVars>
          <dgm:bulletEnabled val="1"/>
        </dgm:presLayoutVars>
      </dgm:prSet>
      <dgm:spPr/>
    </dgm:pt>
    <dgm:pt modelId="{CE52D88C-2289-42AA-87A3-4E9E198267EE}" type="pres">
      <dgm:prSet presAssocID="{2A62EA15-DD02-4A23-BB06-500A13099318}" presName="sibTrans" presStyleCnt="0"/>
      <dgm:spPr/>
    </dgm:pt>
    <dgm:pt modelId="{CF4D0FAC-205D-4C8A-B3C0-3D1D1A4BF1B9}" type="pres">
      <dgm:prSet presAssocID="{BD768665-1F85-4DAD-833B-254D6041185F}" presName="node" presStyleLbl="node1" presStyleIdx="6" presStyleCnt="12">
        <dgm:presLayoutVars>
          <dgm:bulletEnabled val="1"/>
        </dgm:presLayoutVars>
      </dgm:prSet>
      <dgm:spPr/>
    </dgm:pt>
    <dgm:pt modelId="{DEAF35C2-D18F-4927-B0BB-A9017D063711}" type="pres">
      <dgm:prSet presAssocID="{C235E507-42B1-4A26-8A1F-0B9B16E3E8A5}" presName="sibTrans" presStyleCnt="0"/>
      <dgm:spPr/>
    </dgm:pt>
    <dgm:pt modelId="{5961A0B1-DC2B-4319-AA74-A50841372216}" type="pres">
      <dgm:prSet presAssocID="{98755B23-6317-4326-A2F7-CED70C5D5714}" presName="node" presStyleLbl="node1" presStyleIdx="7" presStyleCnt="12">
        <dgm:presLayoutVars>
          <dgm:bulletEnabled val="1"/>
        </dgm:presLayoutVars>
      </dgm:prSet>
      <dgm:spPr/>
    </dgm:pt>
    <dgm:pt modelId="{56BD3475-7E83-4730-A678-393964CD6F85}" type="pres">
      <dgm:prSet presAssocID="{C98B81DF-7B23-42BB-9C25-2EFC36D99BA5}" presName="sibTrans" presStyleCnt="0"/>
      <dgm:spPr/>
    </dgm:pt>
    <dgm:pt modelId="{3FEFEF62-499E-4D54-931C-ED07916B3B7B}" type="pres">
      <dgm:prSet presAssocID="{22223745-371F-4E16-9640-EDA67F40A57C}" presName="node" presStyleLbl="node1" presStyleIdx="8" presStyleCnt="12">
        <dgm:presLayoutVars>
          <dgm:bulletEnabled val="1"/>
        </dgm:presLayoutVars>
      </dgm:prSet>
      <dgm:spPr/>
    </dgm:pt>
    <dgm:pt modelId="{E2C42E92-C62E-41E1-9938-5213F6824E01}" type="pres">
      <dgm:prSet presAssocID="{A1A90531-5F17-4B13-9A94-B7903FA637EF}" presName="sibTrans" presStyleCnt="0"/>
      <dgm:spPr/>
    </dgm:pt>
    <dgm:pt modelId="{67E347B7-6C9F-476C-AB79-562659A21A1E}" type="pres">
      <dgm:prSet presAssocID="{F5C9A519-B0A8-41A3-A00E-7E366FF2B52B}" presName="node" presStyleLbl="node1" presStyleIdx="9" presStyleCnt="12">
        <dgm:presLayoutVars>
          <dgm:bulletEnabled val="1"/>
        </dgm:presLayoutVars>
      </dgm:prSet>
      <dgm:spPr/>
    </dgm:pt>
    <dgm:pt modelId="{8CB4AC94-2619-4BB8-944D-9D94B7A18382}" type="pres">
      <dgm:prSet presAssocID="{00BE90B7-0292-4756-924E-26BBF79A8AE7}" presName="sibTrans" presStyleCnt="0"/>
      <dgm:spPr/>
    </dgm:pt>
    <dgm:pt modelId="{4EBFB500-EF6F-47AC-B5A0-638918EBC65C}" type="pres">
      <dgm:prSet presAssocID="{BB42DB02-DF47-4410-8633-B6790E5A8162}" presName="node" presStyleLbl="node1" presStyleIdx="10" presStyleCnt="12">
        <dgm:presLayoutVars>
          <dgm:bulletEnabled val="1"/>
        </dgm:presLayoutVars>
      </dgm:prSet>
      <dgm:spPr/>
    </dgm:pt>
    <dgm:pt modelId="{0F0D7936-3ED2-4B5E-979E-E5D817D642B3}" type="pres">
      <dgm:prSet presAssocID="{54BE908B-778D-4EB2-A0C4-7E397E384896}" presName="sibTrans" presStyleCnt="0"/>
      <dgm:spPr/>
    </dgm:pt>
    <dgm:pt modelId="{D6B1DF4A-3BB5-4D87-9F82-2E8E490AA90C}" type="pres">
      <dgm:prSet presAssocID="{ADD47856-D2C9-421C-9812-80C88D3707D1}" presName="node" presStyleLbl="node1" presStyleIdx="11" presStyleCnt="12">
        <dgm:presLayoutVars>
          <dgm:bulletEnabled val="1"/>
        </dgm:presLayoutVars>
      </dgm:prSet>
      <dgm:spPr/>
    </dgm:pt>
  </dgm:ptLst>
  <dgm:cxnLst>
    <dgm:cxn modelId="{02A2BC14-96B0-4E74-8AF4-82AD5FAABDDA}" srcId="{A29ABCF9-FD8A-4E84-9E38-D8A96FA9A8DB}" destId="{98755B23-6317-4326-A2F7-CED70C5D5714}" srcOrd="7" destOrd="0" parTransId="{80F39D3A-1D46-4022-9B46-5C9E02A1EA46}" sibTransId="{C98B81DF-7B23-42BB-9C25-2EFC36D99BA5}"/>
    <dgm:cxn modelId="{D15EC62D-F9DE-4664-9AAA-047DBDC9C448}" type="presOf" srcId="{7B1F9DFC-87FB-42E5-A0D4-BAE3531DAC14}" destId="{782964BF-D036-485B-ABF8-16319B100F1C}" srcOrd="0" destOrd="0" presId="urn:microsoft.com/office/officeart/2005/8/layout/default"/>
    <dgm:cxn modelId="{5BAAFC2F-F402-4DF6-AFE4-EACB41595DDD}" srcId="{A29ABCF9-FD8A-4E84-9E38-D8A96FA9A8DB}" destId="{ADD47856-D2C9-421C-9812-80C88D3707D1}" srcOrd="11" destOrd="0" parTransId="{38E066EC-05DE-4580-A272-F077D0FAFA09}" sibTransId="{E68B3F8C-9B8C-4898-AD12-B06CBD57D888}"/>
    <dgm:cxn modelId="{12EFA63B-2E68-4655-9DBB-2F99A409E666}" srcId="{A29ABCF9-FD8A-4E84-9E38-D8A96FA9A8DB}" destId="{F5C9A519-B0A8-41A3-A00E-7E366FF2B52B}" srcOrd="9" destOrd="0" parTransId="{BD91813D-9042-4096-B69E-4E8E34FA2F6D}" sibTransId="{00BE90B7-0292-4756-924E-26BBF79A8AE7}"/>
    <dgm:cxn modelId="{BAC7EA3E-0C73-46CA-B194-93E625A0F16C}" type="presOf" srcId="{BD768665-1F85-4DAD-833B-254D6041185F}" destId="{CF4D0FAC-205D-4C8A-B3C0-3D1D1A4BF1B9}" srcOrd="0" destOrd="0" presId="urn:microsoft.com/office/officeart/2005/8/layout/default"/>
    <dgm:cxn modelId="{E1D2AD40-5556-406B-8774-23156C9EF0BC}" srcId="{A29ABCF9-FD8A-4E84-9E38-D8A96FA9A8DB}" destId="{7B1F9DFC-87FB-42E5-A0D4-BAE3531DAC14}" srcOrd="1" destOrd="0" parTransId="{B3BFC8F7-922E-4C30-BBF7-70D88D60CF0B}" sibTransId="{2F17DA5E-E2DD-4A10-A8B0-01A41A2DAB88}"/>
    <dgm:cxn modelId="{E6774F46-C6ED-4EF5-904A-6CD0DB2ACD59}" type="presOf" srcId="{B25750EF-6014-4390-ACE5-ABFF38C28127}" destId="{6A2C88BC-22F9-421B-A9F8-A0B05884C8EB}" srcOrd="0" destOrd="0" presId="urn:microsoft.com/office/officeart/2005/8/layout/default"/>
    <dgm:cxn modelId="{AC6E8467-02C2-46E5-91EF-D0C75E37EDCA}" type="presOf" srcId="{C340F087-8AC7-4AA5-AA24-F4E1B7D510DD}" destId="{24D97369-1A72-40D4-9315-C8F9E786FED7}" srcOrd="0" destOrd="0" presId="urn:microsoft.com/office/officeart/2005/8/layout/default"/>
    <dgm:cxn modelId="{21D2E04E-40D9-47EA-A4DE-92A43861ABB5}" srcId="{A29ABCF9-FD8A-4E84-9E38-D8A96FA9A8DB}" destId="{C340F087-8AC7-4AA5-AA24-F4E1B7D510DD}" srcOrd="2" destOrd="0" parTransId="{FEE7EDED-04E6-4F30-9107-D6BBE54FBBCA}" sibTransId="{4158BE49-9073-4798-90CD-FA7D0566592A}"/>
    <dgm:cxn modelId="{AB0FA951-CF1D-4810-8916-E1E711793B1E}" type="presOf" srcId="{F5480B98-48C7-46CD-96F7-B8F3C4E025F8}" destId="{886F76A4-A682-49EA-A615-E4A94A59EA19}" srcOrd="0" destOrd="0" presId="urn:microsoft.com/office/officeart/2005/8/layout/default"/>
    <dgm:cxn modelId="{6DF9D351-ADF8-4132-9C60-A1C8F0DA6BA0}" srcId="{A29ABCF9-FD8A-4E84-9E38-D8A96FA9A8DB}" destId="{F5480B98-48C7-46CD-96F7-B8F3C4E025F8}" srcOrd="3" destOrd="0" parTransId="{108E03A7-D948-4A12-B52F-6EF4277BE835}" sibTransId="{7440CCB9-D6E6-4BFC-914F-7640D5709B62}"/>
    <dgm:cxn modelId="{9DB5EB52-8AB9-470F-9CEF-370CAEBC1FCB}" type="presOf" srcId="{22223745-371F-4E16-9640-EDA67F40A57C}" destId="{3FEFEF62-499E-4D54-931C-ED07916B3B7B}" srcOrd="0" destOrd="0" presId="urn:microsoft.com/office/officeart/2005/8/layout/default"/>
    <dgm:cxn modelId="{33190773-D41C-4544-B1A6-2071E358491A}" srcId="{A29ABCF9-FD8A-4E84-9E38-D8A96FA9A8DB}" destId="{DC6EB355-2535-42E2-90F0-70B668CDDC28}" srcOrd="5" destOrd="0" parTransId="{BEBEF9E9-3F24-4D1D-A056-01ED216F69E6}" sibTransId="{2A62EA15-DD02-4A23-BB06-500A13099318}"/>
    <dgm:cxn modelId="{785B0C56-099E-4AA0-B4BB-153AFFEE328E}" type="presOf" srcId="{7498065F-5E9D-4622-8D47-5B66EE625BA5}" destId="{D046F0A3-F5C9-4DC5-A631-B0AC8592B422}" srcOrd="0" destOrd="0" presId="urn:microsoft.com/office/officeart/2005/8/layout/default"/>
    <dgm:cxn modelId="{647DF157-6471-47DE-84DD-24A36D753477}" srcId="{A29ABCF9-FD8A-4E84-9E38-D8A96FA9A8DB}" destId="{22223745-371F-4E16-9640-EDA67F40A57C}" srcOrd="8" destOrd="0" parTransId="{7CCCF0EE-BF40-4B78-B044-F745E300D225}" sibTransId="{A1A90531-5F17-4B13-9A94-B7903FA637EF}"/>
    <dgm:cxn modelId="{50184690-214B-4B25-BB64-C78FE3565325}" srcId="{A29ABCF9-FD8A-4E84-9E38-D8A96FA9A8DB}" destId="{BD768665-1F85-4DAD-833B-254D6041185F}" srcOrd="6" destOrd="0" parTransId="{ED511005-16BA-4617-93FC-0E0BD591525D}" sibTransId="{C235E507-42B1-4A26-8A1F-0B9B16E3E8A5}"/>
    <dgm:cxn modelId="{7E29F699-70E5-43CF-8252-C28EDE336640}" srcId="{A29ABCF9-FD8A-4E84-9E38-D8A96FA9A8DB}" destId="{BB42DB02-DF47-4410-8633-B6790E5A8162}" srcOrd="10" destOrd="0" parTransId="{AB30474D-861D-4FF0-A42D-196C71B2CBEB}" sibTransId="{54BE908B-778D-4EB2-A0C4-7E397E384896}"/>
    <dgm:cxn modelId="{E935F49E-A23F-4EC2-9C86-5D1B2E62BC6F}" srcId="{A29ABCF9-FD8A-4E84-9E38-D8A96FA9A8DB}" destId="{B25750EF-6014-4390-ACE5-ABFF38C28127}" srcOrd="4" destOrd="0" parTransId="{A9DCF420-B46E-49E9-99DB-8DFC931FBBA1}" sibTransId="{D1AC2A63-D16C-445E-9BFB-EE361A851B72}"/>
    <dgm:cxn modelId="{5680F9A1-D089-483B-B95C-C08FCFE8E7B1}" type="presOf" srcId="{BB42DB02-DF47-4410-8633-B6790E5A8162}" destId="{4EBFB500-EF6F-47AC-B5A0-638918EBC65C}" srcOrd="0" destOrd="0" presId="urn:microsoft.com/office/officeart/2005/8/layout/default"/>
    <dgm:cxn modelId="{AE1057A4-7E12-4F45-8452-068733D7F14F}" type="presOf" srcId="{DC6EB355-2535-42E2-90F0-70B668CDDC28}" destId="{0D2409BB-779A-4992-87C7-5989DA98645C}" srcOrd="0" destOrd="0" presId="urn:microsoft.com/office/officeart/2005/8/layout/default"/>
    <dgm:cxn modelId="{1D948BD3-4FCF-4173-9ABA-297E87B18350}" type="presOf" srcId="{98755B23-6317-4326-A2F7-CED70C5D5714}" destId="{5961A0B1-DC2B-4319-AA74-A50841372216}" srcOrd="0" destOrd="0" presId="urn:microsoft.com/office/officeart/2005/8/layout/default"/>
    <dgm:cxn modelId="{FD37EED4-8667-4A27-8935-1865B74DF11B}" type="presOf" srcId="{ADD47856-D2C9-421C-9812-80C88D3707D1}" destId="{D6B1DF4A-3BB5-4D87-9F82-2E8E490AA90C}" srcOrd="0" destOrd="0" presId="urn:microsoft.com/office/officeart/2005/8/layout/default"/>
    <dgm:cxn modelId="{8CB22EE1-AD18-4A50-95D7-079E8E31266B}" srcId="{A29ABCF9-FD8A-4E84-9E38-D8A96FA9A8DB}" destId="{7498065F-5E9D-4622-8D47-5B66EE625BA5}" srcOrd="0" destOrd="0" parTransId="{02B37ABA-D8EE-431C-833F-5A9D66357769}" sibTransId="{6372080C-D436-4AC9-B277-D55533D959BB}"/>
    <dgm:cxn modelId="{7063C9E9-798B-488D-99AB-CA9B569139E5}" type="presOf" srcId="{A29ABCF9-FD8A-4E84-9E38-D8A96FA9A8DB}" destId="{B85FCEB7-F8BF-4D68-9D80-6470481BA35B}" srcOrd="0" destOrd="0" presId="urn:microsoft.com/office/officeart/2005/8/layout/default"/>
    <dgm:cxn modelId="{BF9B2DEF-99B8-4AA8-BEFE-BBA0A1A32AB3}" type="presOf" srcId="{F5C9A519-B0A8-41A3-A00E-7E366FF2B52B}" destId="{67E347B7-6C9F-476C-AB79-562659A21A1E}" srcOrd="0" destOrd="0" presId="urn:microsoft.com/office/officeart/2005/8/layout/default"/>
    <dgm:cxn modelId="{85554D73-5919-4849-BB0A-1CF2395983DC}" type="presParOf" srcId="{B85FCEB7-F8BF-4D68-9D80-6470481BA35B}" destId="{D046F0A3-F5C9-4DC5-A631-B0AC8592B422}" srcOrd="0" destOrd="0" presId="urn:microsoft.com/office/officeart/2005/8/layout/default"/>
    <dgm:cxn modelId="{4D19AE7D-B2F5-4102-A0C2-57CDA771528C}" type="presParOf" srcId="{B85FCEB7-F8BF-4D68-9D80-6470481BA35B}" destId="{3D605F83-CBD6-4A67-95C5-507D0CB3EDFF}" srcOrd="1" destOrd="0" presId="urn:microsoft.com/office/officeart/2005/8/layout/default"/>
    <dgm:cxn modelId="{C9A30258-D150-409C-A29D-F002A78F75D4}" type="presParOf" srcId="{B85FCEB7-F8BF-4D68-9D80-6470481BA35B}" destId="{782964BF-D036-485B-ABF8-16319B100F1C}" srcOrd="2" destOrd="0" presId="urn:microsoft.com/office/officeart/2005/8/layout/default"/>
    <dgm:cxn modelId="{0ADEEC7D-DAA1-451B-8C0A-12327C9AEC4A}" type="presParOf" srcId="{B85FCEB7-F8BF-4D68-9D80-6470481BA35B}" destId="{8404D994-7ABD-4525-A72C-23D94ED2EB5C}" srcOrd="3" destOrd="0" presId="urn:microsoft.com/office/officeart/2005/8/layout/default"/>
    <dgm:cxn modelId="{B2B3266D-8AF2-46F9-A2DD-04787B4DB303}" type="presParOf" srcId="{B85FCEB7-F8BF-4D68-9D80-6470481BA35B}" destId="{24D97369-1A72-40D4-9315-C8F9E786FED7}" srcOrd="4" destOrd="0" presId="urn:microsoft.com/office/officeart/2005/8/layout/default"/>
    <dgm:cxn modelId="{3ADBC23A-71F2-40CF-A602-15F4052BF651}" type="presParOf" srcId="{B85FCEB7-F8BF-4D68-9D80-6470481BA35B}" destId="{3F0CF680-C17A-4CD3-9D2F-CC554924E3F2}" srcOrd="5" destOrd="0" presId="urn:microsoft.com/office/officeart/2005/8/layout/default"/>
    <dgm:cxn modelId="{9E847ED5-4726-436D-A5D4-E878BE6A42BE}" type="presParOf" srcId="{B85FCEB7-F8BF-4D68-9D80-6470481BA35B}" destId="{886F76A4-A682-49EA-A615-E4A94A59EA19}" srcOrd="6" destOrd="0" presId="urn:microsoft.com/office/officeart/2005/8/layout/default"/>
    <dgm:cxn modelId="{10A39F12-4306-406A-9EA9-D0CE825E2F2B}" type="presParOf" srcId="{B85FCEB7-F8BF-4D68-9D80-6470481BA35B}" destId="{3460A116-D42E-42D3-A673-585D609C8DE8}" srcOrd="7" destOrd="0" presId="urn:microsoft.com/office/officeart/2005/8/layout/default"/>
    <dgm:cxn modelId="{31A091DA-F483-4104-B4E2-7B9FAAA1AE11}" type="presParOf" srcId="{B85FCEB7-F8BF-4D68-9D80-6470481BA35B}" destId="{6A2C88BC-22F9-421B-A9F8-A0B05884C8EB}" srcOrd="8" destOrd="0" presId="urn:microsoft.com/office/officeart/2005/8/layout/default"/>
    <dgm:cxn modelId="{621B7684-AD7E-44AB-8AB4-B0C88858770F}" type="presParOf" srcId="{B85FCEB7-F8BF-4D68-9D80-6470481BA35B}" destId="{D27FD138-2649-48ED-8DD9-813F3A444756}" srcOrd="9" destOrd="0" presId="urn:microsoft.com/office/officeart/2005/8/layout/default"/>
    <dgm:cxn modelId="{5D982E45-51CF-4068-9F5E-9752A4454EBF}" type="presParOf" srcId="{B85FCEB7-F8BF-4D68-9D80-6470481BA35B}" destId="{0D2409BB-779A-4992-87C7-5989DA98645C}" srcOrd="10" destOrd="0" presId="urn:microsoft.com/office/officeart/2005/8/layout/default"/>
    <dgm:cxn modelId="{F885E70B-9F28-424A-A76A-3DA846D31FC4}" type="presParOf" srcId="{B85FCEB7-F8BF-4D68-9D80-6470481BA35B}" destId="{CE52D88C-2289-42AA-87A3-4E9E198267EE}" srcOrd="11" destOrd="0" presId="urn:microsoft.com/office/officeart/2005/8/layout/default"/>
    <dgm:cxn modelId="{24A8B9B4-0C77-4783-9254-C4F861298F5C}" type="presParOf" srcId="{B85FCEB7-F8BF-4D68-9D80-6470481BA35B}" destId="{CF4D0FAC-205D-4C8A-B3C0-3D1D1A4BF1B9}" srcOrd="12" destOrd="0" presId="urn:microsoft.com/office/officeart/2005/8/layout/default"/>
    <dgm:cxn modelId="{87ED766F-0D81-4CEC-95D9-DD450CDE7875}" type="presParOf" srcId="{B85FCEB7-F8BF-4D68-9D80-6470481BA35B}" destId="{DEAF35C2-D18F-4927-B0BB-A9017D063711}" srcOrd="13" destOrd="0" presId="urn:microsoft.com/office/officeart/2005/8/layout/default"/>
    <dgm:cxn modelId="{EC503AA8-2D03-4453-A3AB-5F13C1F0A7DF}" type="presParOf" srcId="{B85FCEB7-F8BF-4D68-9D80-6470481BA35B}" destId="{5961A0B1-DC2B-4319-AA74-A50841372216}" srcOrd="14" destOrd="0" presId="urn:microsoft.com/office/officeart/2005/8/layout/default"/>
    <dgm:cxn modelId="{E6E41627-0300-4AC7-A6A0-1E0C3CFF55FC}" type="presParOf" srcId="{B85FCEB7-F8BF-4D68-9D80-6470481BA35B}" destId="{56BD3475-7E83-4730-A678-393964CD6F85}" srcOrd="15" destOrd="0" presId="urn:microsoft.com/office/officeart/2005/8/layout/default"/>
    <dgm:cxn modelId="{E90122E6-41EA-44B4-9578-82797C6E1918}" type="presParOf" srcId="{B85FCEB7-F8BF-4D68-9D80-6470481BA35B}" destId="{3FEFEF62-499E-4D54-931C-ED07916B3B7B}" srcOrd="16" destOrd="0" presId="urn:microsoft.com/office/officeart/2005/8/layout/default"/>
    <dgm:cxn modelId="{851A0DB4-2515-4886-A9C4-17C4A5217BD1}" type="presParOf" srcId="{B85FCEB7-F8BF-4D68-9D80-6470481BA35B}" destId="{E2C42E92-C62E-41E1-9938-5213F6824E01}" srcOrd="17" destOrd="0" presId="urn:microsoft.com/office/officeart/2005/8/layout/default"/>
    <dgm:cxn modelId="{47946C2B-410C-4B1D-8B1E-FE220D222498}" type="presParOf" srcId="{B85FCEB7-F8BF-4D68-9D80-6470481BA35B}" destId="{67E347B7-6C9F-476C-AB79-562659A21A1E}" srcOrd="18" destOrd="0" presId="urn:microsoft.com/office/officeart/2005/8/layout/default"/>
    <dgm:cxn modelId="{90F56ABB-B5E4-4510-8AF0-51134B43F6FE}" type="presParOf" srcId="{B85FCEB7-F8BF-4D68-9D80-6470481BA35B}" destId="{8CB4AC94-2619-4BB8-944D-9D94B7A18382}" srcOrd="19" destOrd="0" presId="urn:microsoft.com/office/officeart/2005/8/layout/default"/>
    <dgm:cxn modelId="{052640FD-8F83-49B5-B1E3-1326698845DD}" type="presParOf" srcId="{B85FCEB7-F8BF-4D68-9D80-6470481BA35B}" destId="{4EBFB500-EF6F-47AC-B5A0-638918EBC65C}" srcOrd="20" destOrd="0" presId="urn:microsoft.com/office/officeart/2005/8/layout/default"/>
    <dgm:cxn modelId="{38174445-DBCB-4475-84A6-DA65E4EBE954}" type="presParOf" srcId="{B85FCEB7-F8BF-4D68-9D80-6470481BA35B}" destId="{0F0D7936-3ED2-4B5E-979E-E5D817D642B3}" srcOrd="21" destOrd="0" presId="urn:microsoft.com/office/officeart/2005/8/layout/default"/>
    <dgm:cxn modelId="{AC3C19A3-792C-4764-B6C2-0E048AD4CF8E}" type="presParOf" srcId="{B85FCEB7-F8BF-4D68-9D80-6470481BA35B}" destId="{D6B1DF4A-3BB5-4D87-9F82-2E8E490AA90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C6F694-A53B-45B9-9A64-46285A5FC93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55D8C42-1E5E-4F78-8097-253BEF18A478}">
      <dgm:prSet/>
      <dgm:spPr/>
      <dgm:t>
        <a:bodyPr/>
        <a:lstStyle/>
        <a:p>
          <a:r>
            <a:rPr lang="en-US"/>
            <a:t>Safeguarding Policy </a:t>
          </a:r>
        </a:p>
      </dgm:t>
    </dgm:pt>
    <dgm:pt modelId="{4CCACE30-6E4E-4738-A7D7-108F3187BDA9}" type="parTrans" cxnId="{0847515A-12DA-4D52-8CAE-34452D81C005}">
      <dgm:prSet/>
      <dgm:spPr/>
      <dgm:t>
        <a:bodyPr/>
        <a:lstStyle/>
        <a:p>
          <a:endParaRPr lang="en-US"/>
        </a:p>
      </dgm:t>
    </dgm:pt>
    <dgm:pt modelId="{72FA1799-05AB-43C8-8AD0-612E747BA39B}" type="sibTrans" cxnId="{0847515A-12DA-4D52-8CAE-34452D81C005}">
      <dgm:prSet/>
      <dgm:spPr/>
      <dgm:t>
        <a:bodyPr/>
        <a:lstStyle/>
        <a:p>
          <a:endParaRPr lang="en-US"/>
        </a:p>
      </dgm:t>
    </dgm:pt>
    <dgm:pt modelId="{96907147-10B3-4E78-BFB4-E0C4C766DCA9}">
      <dgm:prSet/>
      <dgm:spPr/>
      <dgm:t>
        <a:bodyPr/>
        <a:lstStyle/>
        <a:p>
          <a:r>
            <a:rPr lang="en-US"/>
            <a:t>E-Safety Policy </a:t>
          </a:r>
        </a:p>
      </dgm:t>
    </dgm:pt>
    <dgm:pt modelId="{B2F87894-5BEF-4A7F-9D0F-ED0585FB1370}" type="parTrans" cxnId="{653F525D-0158-495F-86EB-10A81865A0BC}">
      <dgm:prSet/>
      <dgm:spPr/>
      <dgm:t>
        <a:bodyPr/>
        <a:lstStyle/>
        <a:p>
          <a:endParaRPr lang="en-US"/>
        </a:p>
      </dgm:t>
    </dgm:pt>
    <dgm:pt modelId="{C0D8D532-C33E-439E-98D6-2AD32A0676CF}" type="sibTrans" cxnId="{653F525D-0158-495F-86EB-10A81865A0BC}">
      <dgm:prSet/>
      <dgm:spPr/>
      <dgm:t>
        <a:bodyPr/>
        <a:lstStyle/>
        <a:p>
          <a:endParaRPr lang="en-US"/>
        </a:p>
      </dgm:t>
    </dgm:pt>
    <dgm:pt modelId="{40376B0D-0FAB-47BA-9F81-3BFDA5F64BD4}">
      <dgm:prSet/>
      <dgm:spPr/>
      <dgm:t>
        <a:bodyPr/>
        <a:lstStyle/>
        <a:p>
          <a:r>
            <a:rPr lang="en-US"/>
            <a:t>Sexual Harassment and Sexual Violence Policy </a:t>
          </a:r>
        </a:p>
      </dgm:t>
    </dgm:pt>
    <dgm:pt modelId="{48A2E8FA-99B4-4B47-B8AA-01C958DD3604}" type="parTrans" cxnId="{579376B4-BBB5-40DC-AA26-258C94C5C4C5}">
      <dgm:prSet/>
      <dgm:spPr/>
      <dgm:t>
        <a:bodyPr/>
        <a:lstStyle/>
        <a:p>
          <a:endParaRPr lang="en-US"/>
        </a:p>
      </dgm:t>
    </dgm:pt>
    <dgm:pt modelId="{7483B000-00A2-4424-8250-82AECA0D9B7C}" type="sibTrans" cxnId="{579376B4-BBB5-40DC-AA26-258C94C5C4C5}">
      <dgm:prSet/>
      <dgm:spPr/>
      <dgm:t>
        <a:bodyPr/>
        <a:lstStyle/>
        <a:p>
          <a:endParaRPr lang="en-US"/>
        </a:p>
      </dgm:t>
    </dgm:pt>
    <dgm:pt modelId="{2826F1CC-B0F0-4F63-A4B0-076876BC35A2}">
      <dgm:prSet/>
      <dgm:spPr/>
      <dgm:t>
        <a:bodyPr/>
        <a:lstStyle/>
        <a:p>
          <a:r>
            <a:rPr lang="en-US"/>
            <a:t>Prevent Policy </a:t>
          </a:r>
        </a:p>
      </dgm:t>
    </dgm:pt>
    <dgm:pt modelId="{3DEF9433-EF39-447D-8AA3-DCC48648A77F}" type="parTrans" cxnId="{312F51F0-FD7C-4049-96F6-5C76B02D075B}">
      <dgm:prSet/>
      <dgm:spPr/>
      <dgm:t>
        <a:bodyPr/>
        <a:lstStyle/>
        <a:p>
          <a:endParaRPr lang="en-US"/>
        </a:p>
      </dgm:t>
    </dgm:pt>
    <dgm:pt modelId="{52C0E4F3-8534-4EC9-AE99-B1B279AB45E9}" type="sibTrans" cxnId="{312F51F0-FD7C-4049-96F6-5C76B02D075B}">
      <dgm:prSet/>
      <dgm:spPr/>
      <dgm:t>
        <a:bodyPr/>
        <a:lstStyle/>
        <a:p>
          <a:endParaRPr lang="en-US"/>
        </a:p>
      </dgm:t>
    </dgm:pt>
    <dgm:pt modelId="{AD07AE07-CC92-457E-8AC3-04D7249564AD}">
      <dgm:prSet/>
      <dgm:spPr/>
      <dgm:t>
        <a:bodyPr/>
        <a:lstStyle/>
        <a:p>
          <a:r>
            <a:rPr lang="en-US"/>
            <a:t>Social Media Policy </a:t>
          </a:r>
        </a:p>
      </dgm:t>
    </dgm:pt>
    <dgm:pt modelId="{4C354131-4E05-481A-801A-76C8EE40D3A9}" type="parTrans" cxnId="{AFC6C4FC-AE8E-4650-ABF1-357C20E0C250}">
      <dgm:prSet/>
      <dgm:spPr/>
      <dgm:t>
        <a:bodyPr/>
        <a:lstStyle/>
        <a:p>
          <a:endParaRPr lang="en-US"/>
        </a:p>
      </dgm:t>
    </dgm:pt>
    <dgm:pt modelId="{AC86D54B-F8F9-48C1-8943-149DC1C3A2BC}" type="sibTrans" cxnId="{AFC6C4FC-AE8E-4650-ABF1-357C20E0C250}">
      <dgm:prSet/>
      <dgm:spPr/>
      <dgm:t>
        <a:bodyPr/>
        <a:lstStyle/>
        <a:p>
          <a:endParaRPr lang="en-US"/>
        </a:p>
      </dgm:t>
    </dgm:pt>
    <dgm:pt modelId="{8D845431-DE1F-41A7-8F5D-2451ADE3C4FE}">
      <dgm:prSet/>
      <dgm:spPr/>
      <dgm:t>
        <a:bodyPr/>
        <a:lstStyle/>
        <a:p>
          <a:r>
            <a:rPr lang="en-US"/>
            <a:t>Positive Handling Policy </a:t>
          </a:r>
        </a:p>
      </dgm:t>
    </dgm:pt>
    <dgm:pt modelId="{277D0D3F-0524-4164-8C10-0FA0ED79F730}" type="parTrans" cxnId="{72144C47-FF11-4E97-9DF9-C7F2985C30AC}">
      <dgm:prSet/>
      <dgm:spPr/>
      <dgm:t>
        <a:bodyPr/>
        <a:lstStyle/>
        <a:p>
          <a:endParaRPr lang="en-US"/>
        </a:p>
      </dgm:t>
    </dgm:pt>
    <dgm:pt modelId="{D12FFFDD-9EB0-4031-BE5A-BEC9A2F19D0C}" type="sibTrans" cxnId="{72144C47-FF11-4E97-9DF9-C7F2985C30AC}">
      <dgm:prSet/>
      <dgm:spPr/>
      <dgm:t>
        <a:bodyPr/>
        <a:lstStyle/>
        <a:p>
          <a:endParaRPr lang="en-US"/>
        </a:p>
      </dgm:t>
    </dgm:pt>
    <dgm:pt modelId="{7154A8CE-FD15-4FA5-9A81-57FB632973DF}">
      <dgm:prSet/>
      <dgm:spPr/>
      <dgm:t>
        <a:bodyPr/>
        <a:lstStyle/>
        <a:p>
          <a:r>
            <a:rPr lang="en-US"/>
            <a:t>Staff Code of Conduct </a:t>
          </a:r>
        </a:p>
      </dgm:t>
    </dgm:pt>
    <dgm:pt modelId="{47546D44-F38E-4362-A39F-8BD18266C8FE}" type="parTrans" cxnId="{AF0635AA-5D14-443A-B08B-BD9ADD909BF3}">
      <dgm:prSet/>
      <dgm:spPr/>
      <dgm:t>
        <a:bodyPr/>
        <a:lstStyle/>
        <a:p>
          <a:endParaRPr lang="en-US"/>
        </a:p>
      </dgm:t>
    </dgm:pt>
    <dgm:pt modelId="{BEE7F82A-0D0F-4CCB-B509-E60F5711A795}" type="sibTrans" cxnId="{AF0635AA-5D14-443A-B08B-BD9ADD909BF3}">
      <dgm:prSet/>
      <dgm:spPr/>
      <dgm:t>
        <a:bodyPr/>
        <a:lstStyle/>
        <a:p>
          <a:endParaRPr lang="en-US"/>
        </a:p>
      </dgm:t>
    </dgm:pt>
    <dgm:pt modelId="{4469B268-802C-4177-999F-31461F4F6C18}">
      <dgm:prSet/>
      <dgm:spPr/>
      <dgm:t>
        <a:bodyPr/>
        <a:lstStyle/>
        <a:p>
          <a:r>
            <a:rPr lang="en-US"/>
            <a:t>Behaviour Policy (school policy)</a:t>
          </a:r>
        </a:p>
      </dgm:t>
    </dgm:pt>
    <dgm:pt modelId="{F301A955-B473-4B90-B426-100BD5DD313E}" type="parTrans" cxnId="{2E87E3AE-2F30-4E54-BB4F-5A88B2EABEBA}">
      <dgm:prSet/>
      <dgm:spPr/>
      <dgm:t>
        <a:bodyPr/>
        <a:lstStyle/>
        <a:p>
          <a:endParaRPr lang="en-US"/>
        </a:p>
      </dgm:t>
    </dgm:pt>
    <dgm:pt modelId="{3F56EB00-151E-448D-BE74-DCD1A6DB90C4}" type="sibTrans" cxnId="{2E87E3AE-2F30-4E54-BB4F-5A88B2EABEBA}">
      <dgm:prSet/>
      <dgm:spPr/>
      <dgm:t>
        <a:bodyPr/>
        <a:lstStyle/>
        <a:p>
          <a:endParaRPr lang="en-US"/>
        </a:p>
      </dgm:t>
    </dgm:pt>
    <dgm:pt modelId="{E547D279-F42B-42B9-BC26-C850C4CD03FB}" type="pres">
      <dgm:prSet presAssocID="{E6C6F694-A53B-45B9-9A64-46285A5FC93E}" presName="linear" presStyleCnt="0">
        <dgm:presLayoutVars>
          <dgm:animLvl val="lvl"/>
          <dgm:resizeHandles val="exact"/>
        </dgm:presLayoutVars>
      </dgm:prSet>
      <dgm:spPr/>
    </dgm:pt>
    <dgm:pt modelId="{A94DD419-EBD3-421D-B577-478891604438}" type="pres">
      <dgm:prSet presAssocID="{955D8C42-1E5E-4F78-8097-253BEF18A478}" presName="parentText" presStyleLbl="node1" presStyleIdx="0" presStyleCnt="8">
        <dgm:presLayoutVars>
          <dgm:chMax val="0"/>
          <dgm:bulletEnabled val="1"/>
        </dgm:presLayoutVars>
      </dgm:prSet>
      <dgm:spPr/>
    </dgm:pt>
    <dgm:pt modelId="{9F5E42FC-4817-4951-A746-8F0EF5926753}" type="pres">
      <dgm:prSet presAssocID="{72FA1799-05AB-43C8-8AD0-612E747BA39B}" presName="spacer" presStyleCnt="0"/>
      <dgm:spPr/>
    </dgm:pt>
    <dgm:pt modelId="{E2D82B81-69A6-4EF8-A87C-4108BF0E3391}" type="pres">
      <dgm:prSet presAssocID="{96907147-10B3-4E78-BFB4-E0C4C766DCA9}" presName="parentText" presStyleLbl="node1" presStyleIdx="1" presStyleCnt="8">
        <dgm:presLayoutVars>
          <dgm:chMax val="0"/>
          <dgm:bulletEnabled val="1"/>
        </dgm:presLayoutVars>
      </dgm:prSet>
      <dgm:spPr/>
    </dgm:pt>
    <dgm:pt modelId="{1FDC3A76-E04D-4274-AA29-B2448B39DEFB}" type="pres">
      <dgm:prSet presAssocID="{C0D8D532-C33E-439E-98D6-2AD32A0676CF}" presName="spacer" presStyleCnt="0"/>
      <dgm:spPr/>
    </dgm:pt>
    <dgm:pt modelId="{943EA6B4-9768-473B-BED2-EEF27C213250}" type="pres">
      <dgm:prSet presAssocID="{40376B0D-0FAB-47BA-9F81-3BFDA5F64BD4}" presName="parentText" presStyleLbl="node1" presStyleIdx="2" presStyleCnt="8">
        <dgm:presLayoutVars>
          <dgm:chMax val="0"/>
          <dgm:bulletEnabled val="1"/>
        </dgm:presLayoutVars>
      </dgm:prSet>
      <dgm:spPr/>
    </dgm:pt>
    <dgm:pt modelId="{0150FFE4-75AE-4907-A4DB-E44A6540CC04}" type="pres">
      <dgm:prSet presAssocID="{7483B000-00A2-4424-8250-82AECA0D9B7C}" presName="spacer" presStyleCnt="0"/>
      <dgm:spPr/>
    </dgm:pt>
    <dgm:pt modelId="{5552404B-9F07-4462-939E-CCFD63F597C1}" type="pres">
      <dgm:prSet presAssocID="{2826F1CC-B0F0-4F63-A4B0-076876BC35A2}" presName="parentText" presStyleLbl="node1" presStyleIdx="3" presStyleCnt="8">
        <dgm:presLayoutVars>
          <dgm:chMax val="0"/>
          <dgm:bulletEnabled val="1"/>
        </dgm:presLayoutVars>
      </dgm:prSet>
      <dgm:spPr/>
    </dgm:pt>
    <dgm:pt modelId="{D007CD3F-C8F3-4ED2-88D5-60926D590EB5}" type="pres">
      <dgm:prSet presAssocID="{52C0E4F3-8534-4EC9-AE99-B1B279AB45E9}" presName="spacer" presStyleCnt="0"/>
      <dgm:spPr/>
    </dgm:pt>
    <dgm:pt modelId="{DF245F1B-6C8C-452F-838A-6B4439629995}" type="pres">
      <dgm:prSet presAssocID="{AD07AE07-CC92-457E-8AC3-04D7249564AD}" presName="parentText" presStyleLbl="node1" presStyleIdx="4" presStyleCnt="8">
        <dgm:presLayoutVars>
          <dgm:chMax val="0"/>
          <dgm:bulletEnabled val="1"/>
        </dgm:presLayoutVars>
      </dgm:prSet>
      <dgm:spPr/>
    </dgm:pt>
    <dgm:pt modelId="{65BAB959-BB08-4DF4-B4CB-278E8DDE6FB9}" type="pres">
      <dgm:prSet presAssocID="{AC86D54B-F8F9-48C1-8943-149DC1C3A2BC}" presName="spacer" presStyleCnt="0"/>
      <dgm:spPr/>
    </dgm:pt>
    <dgm:pt modelId="{47260FE7-0463-4D6E-8519-9BB59FF72A39}" type="pres">
      <dgm:prSet presAssocID="{8D845431-DE1F-41A7-8F5D-2451ADE3C4FE}" presName="parentText" presStyleLbl="node1" presStyleIdx="5" presStyleCnt="8">
        <dgm:presLayoutVars>
          <dgm:chMax val="0"/>
          <dgm:bulletEnabled val="1"/>
        </dgm:presLayoutVars>
      </dgm:prSet>
      <dgm:spPr/>
    </dgm:pt>
    <dgm:pt modelId="{F1997249-B4BB-4DC2-808C-1D8C16BF858F}" type="pres">
      <dgm:prSet presAssocID="{D12FFFDD-9EB0-4031-BE5A-BEC9A2F19D0C}" presName="spacer" presStyleCnt="0"/>
      <dgm:spPr/>
    </dgm:pt>
    <dgm:pt modelId="{7B6C6EB9-1E87-4C28-83B4-426D9FA1685B}" type="pres">
      <dgm:prSet presAssocID="{7154A8CE-FD15-4FA5-9A81-57FB632973DF}" presName="parentText" presStyleLbl="node1" presStyleIdx="6" presStyleCnt="8">
        <dgm:presLayoutVars>
          <dgm:chMax val="0"/>
          <dgm:bulletEnabled val="1"/>
        </dgm:presLayoutVars>
      </dgm:prSet>
      <dgm:spPr/>
    </dgm:pt>
    <dgm:pt modelId="{FF106B45-E084-4876-8AD4-4BC11BAEA916}" type="pres">
      <dgm:prSet presAssocID="{BEE7F82A-0D0F-4CCB-B509-E60F5711A795}" presName="spacer" presStyleCnt="0"/>
      <dgm:spPr/>
    </dgm:pt>
    <dgm:pt modelId="{7F1C9178-61A6-4E52-98BF-2C3D2ECF29FE}" type="pres">
      <dgm:prSet presAssocID="{4469B268-802C-4177-999F-31461F4F6C18}" presName="parentText" presStyleLbl="node1" presStyleIdx="7" presStyleCnt="8">
        <dgm:presLayoutVars>
          <dgm:chMax val="0"/>
          <dgm:bulletEnabled val="1"/>
        </dgm:presLayoutVars>
      </dgm:prSet>
      <dgm:spPr/>
    </dgm:pt>
  </dgm:ptLst>
  <dgm:cxnLst>
    <dgm:cxn modelId="{89F5BE03-D2F8-4AB7-A1F3-92ABD16EFD5E}" type="presOf" srcId="{955D8C42-1E5E-4F78-8097-253BEF18A478}" destId="{A94DD419-EBD3-421D-B577-478891604438}" srcOrd="0" destOrd="0" presId="urn:microsoft.com/office/officeart/2005/8/layout/vList2"/>
    <dgm:cxn modelId="{4B7A9917-1DBB-4450-ADC9-99484DA3AA28}" type="presOf" srcId="{8D845431-DE1F-41A7-8F5D-2451ADE3C4FE}" destId="{47260FE7-0463-4D6E-8519-9BB59FF72A39}" srcOrd="0" destOrd="0" presId="urn:microsoft.com/office/officeart/2005/8/layout/vList2"/>
    <dgm:cxn modelId="{35B4F826-A985-42C3-90D3-E22FBD2D65F5}" type="presOf" srcId="{96907147-10B3-4E78-BFB4-E0C4C766DCA9}" destId="{E2D82B81-69A6-4EF8-A87C-4108BF0E3391}" srcOrd="0" destOrd="0" presId="urn:microsoft.com/office/officeart/2005/8/layout/vList2"/>
    <dgm:cxn modelId="{71E80A3A-2689-4B0E-867F-ED059AC0EEB9}" type="presOf" srcId="{40376B0D-0FAB-47BA-9F81-3BFDA5F64BD4}" destId="{943EA6B4-9768-473B-BED2-EEF27C213250}" srcOrd="0" destOrd="0" presId="urn:microsoft.com/office/officeart/2005/8/layout/vList2"/>
    <dgm:cxn modelId="{653F525D-0158-495F-86EB-10A81865A0BC}" srcId="{E6C6F694-A53B-45B9-9A64-46285A5FC93E}" destId="{96907147-10B3-4E78-BFB4-E0C4C766DCA9}" srcOrd="1" destOrd="0" parTransId="{B2F87894-5BEF-4A7F-9D0F-ED0585FB1370}" sibTransId="{C0D8D532-C33E-439E-98D6-2AD32A0676CF}"/>
    <dgm:cxn modelId="{A0265D66-34FD-4955-8530-6085CFC1B601}" type="presOf" srcId="{AD07AE07-CC92-457E-8AC3-04D7249564AD}" destId="{DF245F1B-6C8C-452F-838A-6B4439629995}" srcOrd="0" destOrd="0" presId="urn:microsoft.com/office/officeart/2005/8/layout/vList2"/>
    <dgm:cxn modelId="{72144C47-FF11-4E97-9DF9-C7F2985C30AC}" srcId="{E6C6F694-A53B-45B9-9A64-46285A5FC93E}" destId="{8D845431-DE1F-41A7-8F5D-2451ADE3C4FE}" srcOrd="5" destOrd="0" parTransId="{277D0D3F-0524-4164-8C10-0FA0ED79F730}" sibTransId="{D12FFFDD-9EB0-4031-BE5A-BEC9A2F19D0C}"/>
    <dgm:cxn modelId="{C260F477-2522-4FF3-84D3-6188877A0793}" type="presOf" srcId="{E6C6F694-A53B-45B9-9A64-46285A5FC93E}" destId="{E547D279-F42B-42B9-BC26-C850C4CD03FB}" srcOrd="0" destOrd="0" presId="urn:microsoft.com/office/officeart/2005/8/layout/vList2"/>
    <dgm:cxn modelId="{0847515A-12DA-4D52-8CAE-34452D81C005}" srcId="{E6C6F694-A53B-45B9-9A64-46285A5FC93E}" destId="{955D8C42-1E5E-4F78-8097-253BEF18A478}" srcOrd="0" destOrd="0" parTransId="{4CCACE30-6E4E-4738-A7D7-108F3187BDA9}" sibTransId="{72FA1799-05AB-43C8-8AD0-612E747BA39B}"/>
    <dgm:cxn modelId="{8673FC91-2172-4672-B436-E2A386641E8D}" type="presOf" srcId="{7154A8CE-FD15-4FA5-9A81-57FB632973DF}" destId="{7B6C6EB9-1E87-4C28-83B4-426D9FA1685B}" srcOrd="0" destOrd="0" presId="urn:microsoft.com/office/officeart/2005/8/layout/vList2"/>
    <dgm:cxn modelId="{9B17E995-077A-45F6-8970-D1B70DEF7551}" type="presOf" srcId="{4469B268-802C-4177-999F-31461F4F6C18}" destId="{7F1C9178-61A6-4E52-98BF-2C3D2ECF29FE}" srcOrd="0" destOrd="0" presId="urn:microsoft.com/office/officeart/2005/8/layout/vList2"/>
    <dgm:cxn modelId="{AF0635AA-5D14-443A-B08B-BD9ADD909BF3}" srcId="{E6C6F694-A53B-45B9-9A64-46285A5FC93E}" destId="{7154A8CE-FD15-4FA5-9A81-57FB632973DF}" srcOrd="6" destOrd="0" parTransId="{47546D44-F38E-4362-A39F-8BD18266C8FE}" sibTransId="{BEE7F82A-0D0F-4CCB-B509-E60F5711A795}"/>
    <dgm:cxn modelId="{2E87E3AE-2F30-4E54-BB4F-5A88B2EABEBA}" srcId="{E6C6F694-A53B-45B9-9A64-46285A5FC93E}" destId="{4469B268-802C-4177-999F-31461F4F6C18}" srcOrd="7" destOrd="0" parTransId="{F301A955-B473-4B90-B426-100BD5DD313E}" sibTransId="{3F56EB00-151E-448D-BE74-DCD1A6DB90C4}"/>
    <dgm:cxn modelId="{579376B4-BBB5-40DC-AA26-258C94C5C4C5}" srcId="{E6C6F694-A53B-45B9-9A64-46285A5FC93E}" destId="{40376B0D-0FAB-47BA-9F81-3BFDA5F64BD4}" srcOrd="2" destOrd="0" parTransId="{48A2E8FA-99B4-4B47-B8AA-01C958DD3604}" sibTransId="{7483B000-00A2-4424-8250-82AECA0D9B7C}"/>
    <dgm:cxn modelId="{AF67DFE1-4C2C-43CA-B124-31617A545792}" type="presOf" srcId="{2826F1CC-B0F0-4F63-A4B0-076876BC35A2}" destId="{5552404B-9F07-4462-939E-CCFD63F597C1}" srcOrd="0" destOrd="0" presId="urn:microsoft.com/office/officeart/2005/8/layout/vList2"/>
    <dgm:cxn modelId="{312F51F0-FD7C-4049-96F6-5C76B02D075B}" srcId="{E6C6F694-A53B-45B9-9A64-46285A5FC93E}" destId="{2826F1CC-B0F0-4F63-A4B0-076876BC35A2}" srcOrd="3" destOrd="0" parTransId="{3DEF9433-EF39-447D-8AA3-DCC48648A77F}" sibTransId="{52C0E4F3-8534-4EC9-AE99-B1B279AB45E9}"/>
    <dgm:cxn modelId="{AFC6C4FC-AE8E-4650-ABF1-357C20E0C250}" srcId="{E6C6F694-A53B-45B9-9A64-46285A5FC93E}" destId="{AD07AE07-CC92-457E-8AC3-04D7249564AD}" srcOrd="4" destOrd="0" parTransId="{4C354131-4E05-481A-801A-76C8EE40D3A9}" sibTransId="{AC86D54B-F8F9-48C1-8943-149DC1C3A2BC}"/>
    <dgm:cxn modelId="{43B88D3D-46B7-4ADA-A239-F90827C724F2}" type="presParOf" srcId="{E547D279-F42B-42B9-BC26-C850C4CD03FB}" destId="{A94DD419-EBD3-421D-B577-478891604438}" srcOrd="0" destOrd="0" presId="urn:microsoft.com/office/officeart/2005/8/layout/vList2"/>
    <dgm:cxn modelId="{7C68C9F8-F294-4F6A-8C2B-C009340F0A72}" type="presParOf" srcId="{E547D279-F42B-42B9-BC26-C850C4CD03FB}" destId="{9F5E42FC-4817-4951-A746-8F0EF5926753}" srcOrd="1" destOrd="0" presId="urn:microsoft.com/office/officeart/2005/8/layout/vList2"/>
    <dgm:cxn modelId="{2DEA384B-FE42-43D1-BAE3-826147AACA81}" type="presParOf" srcId="{E547D279-F42B-42B9-BC26-C850C4CD03FB}" destId="{E2D82B81-69A6-4EF8-A87C-4108BF0E3391}" srcOrd="2" destOrd="0" presId="urn:microsoft.com/office/officeart/2005/8/layout/vList2"/>
    <dgm:cxn modelId="{F71A2BA9-BA08-432D-ABDD-03EEFEBA7831}" type="presParOf" srcId="{E547D279-F42B-42B9-BC26-C850C4CD03FB}" destId="{1FDC3A76-E04D-4274-AA29-B2448B39DEFB}" srcOrd="3" destOrd="0" presId="urn:microsoft.com/office/officeart/2005/8/layout/vList2"/>
    <dgm:cxn modelId="{51D33F5D-23B8-47A3-8A37-6F897429CAA1}" type="presParOf" srcId="{E547D279-F42B-42B9-BC26-C850C4CD03FB}" destId="{943EA6B4-9768-473B-BED2-EEF27C213250}" srcOrd="4" destOrd="0" presId="urn:microsoft.com/office/officeart/2005/8/layout/vList2"/>
    <dgm:cxn modelId="{3D2C4F42-5C9E-4EF1-B8FA-B1814384DB2D}" type="presParOf" srcId="{E547D279-F42B-42B9-BC26-C850C4CD03FB}" destId="{0150FFE4-75AE-4907-A4DB-E44A6540CC04}" srcOrd="5" destOrd="0" presId="urn:microsoft.com/office/officeart/2005/8/layout/vList2"/>
    <dgm:cxn modelId="{B9462ED4-84EF-4AEE-BAF9-0A819798EE1F}" type="presParOf" srcId="{E547D279-F42B-42B9-BC26-C850C4CD03FB}" destId="{5552404B-9F07-4462-939E-CCFD63F597C1}" srcOrd="6" destOrd="0" presId="urn:microsoft.com/office/officeart/2005/8/layout/vList2"/>
    <dgm:cxn modelId="{28347900-C68F-445B-BAFB-D8F41F42F180}" type="presParOf" srcId="{E547D279-F42B-42B9-BC26-C850C4CD03FB}" destId="{D007CD3F-C8F3-4ED2-88D5-60926D590EB5}" srcOrd="7" destOrd="0" presId="urn:microsoft.com/office/officeart/2005/8/layout/vList2"/>
    <dgm:cxn modelId="{6718022B-5DCC-4201-AA5F-42C981CABFA3}" type="presParOf" srcId="{E547D279-F42B-42B9-BC26-C850C4CD03FB}" destId="{DF245F1B-6C8C-452F-838A-6B4439629995}" srcOrd="8" destOrd="0" presId="urn:microsoft.com/office/officeart/2005/8/layout/vList2"/>
    <dgm:cxn modelId="{FB89904B-0884-4926-9521-4BBFD5FD3EC1}" type="presParOf" srcId="{E547D279-F42B-42B9-BC26-C850C4CD03FB}" destId="{65BAB959-BB08-4DF4-B4CB-278E8DDE6FB9}" srcOrd="9" destOrd="0" presId="urn:microsoft.com/office/officeart/2005/8/layout/vList2"/>
    <dgm:cxn modelId="{8A230E48-151D-475A-B03D-47844B1C62E3}" type="presParOf" srcId="{E547D279-F42B-42B9-BC26-C850C4CD03FB}" destId="{47260FE7-0463-4D6E-8519-9BB59FF72A39}" srcOrd="10" destOrd="0" presId="urn:microsoft.com/office/officeart/2005/8/layout/vList2"/>
    <dgm:cxn modelId="{18A369F8-7C41-4AF4-9F16-3A3698A30CD7}" type="presParOf" srcId="{E547D279-F42B-42B9-BC26-C850C4CD03FB}" destId="{F1997249-B4BB-4DC2-808C-1D8C16BF858F}" srcOrd="11" destOrd="0" presId="urn:microsoft.com/office/officeart/2005/8/layout/vList2"/>
    <dgm:cxn modelId="{0792D7E9-C8C7-47E2-A601-186290543662}" type="presParOf" srcId="{E547D279-F42B-42B9-BC26-C850C4CD03FB}" destId="{7B6C6EB9-1E87-4C28-83B4-426D9FA1685B}" srcOrd="12" destOrd="0" presId="urn:microsoft.com/office/officeart/2005/8/layout/vList2"/>
    <dgm:cxn modelId="{E32CD65C-4124-4528-8BF8-10B3D032A99B}" type="presParOf" srcId="{E547D279-F42B-42B9-BC26-C850C4CD03FB}" destId="{FF106B45-E084-4876-8AD4-4BC11BAEA916}" srcOrd="13" destOrd="0" presId="urn:microsoft.com/office/officeart/2005/8/layout/vList2"/>
    <dgm:cxn modelId="{241D5BBA-AAF6-4485-9CD2-5966045F7EA1}" type="presParOf" srcId="{E547D279-F42B-42B9-BC26-C850C4CD03FB}" destId="{7F1C9178-61A6-4E52-98BF-2C3D2ECF29F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7009C-0A8A-46A5-930C-6B5B961E5987}">
      <dsp:nvSpPr>
        <dsp:cNvPr id="0" name=""/>
        <dsp:cNvSpPr/>
      </dsp:nvSpPr>
      <dsp:spPr>
        <a:xfrm>
          <a:off x="0" y="44756"/>
          <a:ext cx="10515600"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Be Open</a:t>
          </a:r>
        </a:p>
      </dsp:txBody>
      <dsp:txXfrm>
        <a:off x="21075" y="65831"/>
        <a:ext cx="10473450" cy="389580"/>
      </dsp:txXfrm>
    </dsp:sp>
    <dsp:sp modelId="{A9563693-B96E-481C-BBF7-1FDD64921C68}">
      <dsp:nvSpPr>
        <dsp:cNvPr id="0" name=""/>
        <dsp:cNvSpPr/>
      </dsp:nvSpPr>
      <dsp:spPr>
        <a:xfrm>
          <a:off x="0" y="476486"/>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Be open, willing to listen and demonstrate active listening, show support</a:t>
          </a:r>
        </a:p>
      </dsp:txBody>
      <dsp:txXfrm>
        <a:off x="0" y="476486"/>
        <a:ext cx="10515600" cy="298080"/>
      </dsp:txXfrm>
    </dsp:sp>
    <dsp:sp modelId="{6F700D27-184E-4013-87EA-0944EA1FA5A6}">
      <dsp:nvSpPr>
        <dsp:cNvPr id="0" name=""/>
        <dsp:cNvSpPr/>
      </dsp:nvSpPr>
      <dsp:spPr>
        <a:xfrm>
          <a:off x="0" y="774566"/>
          <a:ext cx="10515600"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 not be</a:t>
          </a:r>
        </a:p>
      </dsp:txBody>
      <dsp:txXfrm>
        <a:off x="21075" y="795641"/>
        <a:ext cx="10473450" cy="389580"/>
      </dsp:txXfrm>
    </dsp:sp>
    <dsp:sp modelId="{6557D316-26A7-4704-A673-4F8284BF7875}">
      <dsp:nvSpPr>
        <dsp:cNvPr id="0" name=""/>
        <dsp:cNvSpPr/>
      </dsp:nvSpPr>
      <dsp:spPr>
        <a:xfrm>
          <a:off x="0" y="1206296"/>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Do not be dismissive or 'down play' concerns</a:t>
          </a:r>
        </a:p>
      </dsp:txBody>
      <dsp:txXfrm>
        <a:off x="0" y="1206296"/>
        <a:ext cx="10515600" cy="298080"/>
      </dsp:txXfrm>
    </dsp:sp>
    <dsp:sp modelId="{B6D55997-0F48-4462-91AE-14BFA48288BC}">
      <dsp:nvSpPr>
        <dsp:cNvPr id="0" name=""/>
        <dsp:cNvSpPr/>
      </dsp:nvSpPr>
      <dsp:spPr>
        <a:xfrm>
          <a:off x="0" y="1504376"/>
          <a:ext cx="10515600"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 not use</a:t>
          </a:r>
        </a:p>
      </dsp:txBody>
      <dsp:txXfrm>
        <a:off x="21075" y="1525451"/>
        <a:ext cx="10473450" cy="389580"/>
      </dsp:txXfrm>
    </dsp:sp>
    <dsp:sp modelId="{19154624-65C0-40E1-A6CB-8CB8B15CB54F}">
      <dsp:nvSpPr>
        <dsp:cNvPr id="0" name=""/>
        <dsp:cNvSpPr/>
      </dsp:nvSpPr>
      <dsp:spPr>
        <a:xfrm>
          <a:off x="0" y="1936106"/>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Do not use your own experiences 'when I was younger' etc.. </a:t>
          </a:r>
        </a:p>
      </dsp:txBody>
      <dsp:txXfrm>
        <a:off x="0" y="1936106"/>
        <a:ext cx="10515600" cy="298080"/>
      </dsp:txXfrm>
    </dsp:sp>
    <dsp:sp modelId="{9DFB8F6B-CDA6-44FC-8412-8C6B935B611B}">
      <dsp:nvSpPr>
        <dsp:cNvPr id="0" name=""/>
        <dsp:cNvSpPr/>
      </dsp:nvSpPr>
      <dsp:spPr>
        <a:xfrm>
          <a:off x="0" y="2234186"/>
          <a:ext cx="1051560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 not normalise</a:t>
          </a:r>
        </a:p>
      </dsp:txBody>
      <dsp:txXfrm>
        <a:off x="21075" y="2255261"/>
        <a:ext cx="10473450" cy="389580"/>
      </dsp:txXfrm>
    </dsp:sp>
    <dsp:sp modelId="{F30EC97E-C27F-46B9-9BBD-41A4A0FE7688}">
      <dsp:nvSpPr>
        <dsp:cNvPr id="0" name=""/>
        <dsp:cNvSpPr/>
      </dsp:nvSpPr>
      <dsp:spPr>
        <a:xfrm>
          <a:off x="0" y="2665916"/>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Do not normalise the behaviours - 'it's a part of growing up' 'boys will be boys' </a:t>
          </a:r>
        </a:p>
      </dsp:txBody>
      <dsp:txXfrm>
        <a:off x="0" y="2665916"/>
        <a:ext cx="10515600" cy="298080"/>
      </dsp:txXfrm>
    </dsp:sp>
    <dsp:sp modelId="{CEB46BBE-0D7F-4195-9E93-B2A750C583DA}">
      <dsp:nvSpPr>
        <dsp:cNvPr id="0" name=""/>
        <dsp:cNvSpPr/>
      </dsp:nvSpPr>
      <dsp:spPr>
        <a:xfrm>
          <a:off x="0" y="2963996"/>
          <a:ext cx="10515600"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Follow</a:t>
          </a:r>
        </a:p>
      </dsp:txBody>
      <dsp:txXfrm>
        <a:off x="21075" y="2985071"/>
        <a:ext cx="10473450" cy="389580"/>
      </dsp:txXfrm>
    </dsp:sp>
    <dsp:sp modelId="{8130D0B4-5D28-4407-8054-574A8865A94D}">
      <dsp:nvSpPr>
        <dsp:cNvPr id="0" name=""/>
        <dsp:cNvSpPr/>
      </dsp:nvSpPr>
      <dsp:spPr>
        <a:xfrm>
          <a:off x="0" y="3395726"/>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Follow school reporting methods</a:t>
          </a:r>
        </a:p>
      </dsp:txBody>
      <dsp:txXfrm>
        <a:off x="0" y="3395726"/>
        <a:ext cx="10515600" cy="29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92C0D-4DBD-4C73-B2F3-B724494A4EB8}">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Failing to act on and refer the early signs of abuse and neglect</a:t>
          </a:r>
          <a:endParaRPr lang="en-US" sz="1900" kern="1200"/>
        </a:p>
      </dsp:txBody>
      <dsp:txXfrm>
        <a:off x="3080" y="587032"/>
        <a:ext cx="2444055" cy="1466433"/>
      </dsp:txXfrm>
    </dsp:sp>
    <dsp:sp modelId="{7D4B3C3D-B168-493A-9F3C-06DCB1A9499E}">
      <dsp:nvSpPr>
        <dsp:cNvPr id="0" name=""/>
        <dsp:cNvSpPr/>
      </dsp:nvSpPr>
      <dsp:spPr>
        <a:xfrm>
          <a:off x="2691541" y="587032"/>
          <a:ext cx="2444055" cy="146643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Poor record keeping </a:t>
          </a:r>
          <a:endParaRPr lang="en-US" sz="1900" kern="1200"/>
        </a:p>
      </dsp:txBody>
      <dsp:txXfrm>
        <a:off x="2691541" y="587032"/>
        <a:ext cx="2444055" cy="1466433"/>
      </dsp:txXfrm>
    </dsp:sp>
    <dsp:sp modelId="{257B5A82-7A03-4368-870C-A108CED34EB4}">
      <dsp:nvSpPr>
        <dsp:cNvPr id="0" name=""/>
        <dsp:cNvSpPr/>
      </dsp:nvSpPr>
      <dsp:spPr>
        <a:xfrm>
          <a:off x="5380002" y="587032"/>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Failing to listen to the views of the child</a:t>
          </a:r>
          <a:endParaRPr lang="en-US" sz="1900" kern="1200"/>
        </a:p>
      </dsp:txBody>
      <dsp:txXfrm>
        <a:off x="5380002" y="587032"/>
        <a:ext cx="2444055" cy="1466433"/>
      </dsp:txXfrm>
    </dsp:sp>
    <dsp:sp modelId="{4C4B8506-4490-4B8A-BC3D-1DC8A27712E7}">
      <dsp:nvSpPr>
        <dsp:cNvPr id="0" name=""/>
        <dsp:cNvSpPr/>
      </dsp:nvSpPr>
      <dsp:spPr>
        <a:xfrm>
          <a:off x="8068463" y="587032"/>
          <a:ext cx="2444055" cy="14664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Failing to reassess concerns when situation does not improve</a:t>
          </a:r>
          <a:endParaRPr lang="en-US" sz="1900" kern="1200" dirty="0"/>
        </a:p>
      </dsp:txBody>
      <dsp:txXfrm>
        <a:off x="8068463" y="587032"/>
        <a:ext cx="2444055" cy="1466433"/>
      </dsp:txXfrm>
    </dsp:sp>
    <dsp:sp modelId="{092503FB-2EC2-4968-8483-97199F23F9C9}">
      <dsp:nvSpPr>
        <dsp:cNvPr id="0" name=""/>
        <dsp:cNvSpPr/>
      </dsp:nvSpPr>
      <dsp:spPr>
        <a:xfrm>
          <a:off x="1347311" y="2297871"/>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Not sharing information with the right people within and between agencies</a:t>
          </a:r>
          <a:endParaRPr lang="en-US" sz="1900" kern="1200"/>
        </a:p>
      </dsp:txBody>
      <dsp:txXfrm>
        <a:off x="1347311" y="2297871"/>
        <a:ext cx="2444055" cy="1466433"/>
      </dsp:txXfrm>
    </dsp:sp>
    <dsp:sp modelId="{4530A57E-3196-41CB-9589-A79B4FC745B9}">
      <dsp:nvSpPr>
        <dsp:cNvPr id="0" name=""/>
        <dsp:cNvSpPr/>
      </dsp:nvSpPr>
      <dsp:spPr>
        <a:xfrm>
          <a:off x="4035772" y="2297871"/>
          <a:ext cx="2444055" cy="146643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Sharing information too slowly</a:t>
          </a:r>
          <a:endParaRPr lang="en-US" sz="1900" kern="1200"/>
        </a:p>
      </dsp:txBody>
      <dsp:txXfrm>
        <a:off x="4035772" y="2297871"/>
        <a:ext cx="2444055" cy="1466433"/>
      </dsp:txXfrm>
    </dsp:sp>
    <dsp:sp modelId="{EBAAE985-CCF5-4385-8F05-9FE2888D9AEA}">
      <dsp:nvSpPr>
        <dsp:cNvPr id="0" name=""/>
        <dsp:cNvSpPr/>
      </dsp:nvSpPr>
      <dsp:spPr>
        <a:xfrm>
          <a:off x="6724233" y="2297871"/>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 lack of challenge to those who appear not to be taking action</a:t>
          </a:r>
          <a:endParaRPr lang="en-US" sz="1900" kern="1200"/>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6F0A3-F5C9-4DC5-A631-B0AC8592B422}">
      <dsp:nvSpPr>
        <dsp:cNvPr id="0" name=""/>
        <dsp:cNvSpPr/>
      </dsp:nvSpPr>
      <dsp:spPr>
        <a:xfrm>
          <a:off x="582645" y="178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Never</a:t>
          </a:r>
          <a:r>
            <a:rPr lang="en-GB" sz="1400" kern="1200"/>
            <a:t> </a:t>
          </a:r>
          <a:r>
            <a:rPr lang="en-GB" sz="1400" b="1" kern="1200"/>
            <a:t>promise</a:t>
          </a:r>
          <a:r>
            <a:rPr lang="en-GB" sz="1400" kern="1200"/>
            <a:t> any student that you will not tell anyone</a:t>
          </a:r>
          <a:endParaRPr lang="en-US" sz="1400" kern="1200"/>
        </a:p>
      </dsp:txBody>
      <dsp:txXfrm>
        <a:off x="582645" y="1781"/>
        <a:ext cx="2174490" cy="1304694"/>
      </dsp:txXfrm>
    </dsp:sp>
    <dsp:sp modelId="{782964BF-D036-485B-ABF8-16319B100F1C}">
      <dsp:nvSpPr>
        <dsp:cNvPr id="0" name=""/>
        <dsp:cNvSpPr/>
      </dsp:nvSpPr>
      <dsp:spPr>
        <a:xfrm>
          <a:off x="2974584" y="178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Never</a:t>
          </a:r>
          <a:r>
            <a:rPr lang="en-GB" sz="1400" kern="1200"/>
            <a:t> be in a room </a:t>
          </a:r>
          <a:r>
            <a:rPr lang="en-GB" sz="1400" b="1" kern="1200"/>
            <a:t>alone</a:t>
          </a:r>
          <a:r>
            <a:rPr lang="en-GB" sz="1400" kern="1200"/>
            <a:t> with a student unless door is open or plenty of windows in room</a:t>
          </a:r>
          <a:endParaRPr lang="en-US" sz="1400" kern="1200"/>
        </a:p>
      </dsp:txBody>
      <dsp:txXfrm>
        <a:off x="2974584" y="1781"/>
        <a:ext cx="2174490" cy="1304694"/>
      </dsp:txXfrm>
    </dsp:sp>
    <dsp:sp modelId="{24D97369-1A72-40D4-9315-C8F9E786FED7}">
      <dsp:nvSpPr>
        <dsp:cNvPr id="0" name=""/>
        <dsp:cNvSpPr/>
      </dsp:nvSpPr>
      <dsp:spPr>
        <a:xfrm>
          <a:off x="5366524" y="178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Be caring </a:t>
          </a:r>
          <a:r>
            <a:rPr lang="en-GB" sz="1400" kern="1200"/>
            <a:t>but at the same time </a:t>
          </a:r>
          <a:r>
            <a:rPr lang="en-GB" sz="1400" b="1" kern="1200"/>
            <a:t>be aware </a:t>
          </a:r>
          <a:r>
            <a:rPr lang="en-GB" sz="1400" kern="1200"/>
            <a:t>of how things could be misconstrued</a:t>
          </a:r>
          <a:endParaRPr lang="en-US" sz="1400" kern="1200"/>
        </a:p>
      </dsp:txBody>
      <dsp:txXfrm>
        <a:off x="5366524" y="1781"/>
        <a:ext cx="2174490" cy="1304694"/>
      </dsp:txXfrm>
    </dsp:sp>
    <dsp:sp modelId="{886F76A4-A682-49EA-A615-E4A94A59EA19}">
      <dsp:nvSpPr>
        <dsp:cNvPr id="0" name=""/>
        <dsp:cNvSpPr/>
      </dsp:nvSpPr>
      <dsp:spPr>
        <a:xfrm>
          <a:off x="7758464" y="178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Never</a:t>
          </a:r>
          <a:r>
            <a:rPr lang="en-GB" sz="1400" kern="1200" dirty="0"/>
            <a:t> ask leading questions if a child  discloses to you, just </a:t>
          </a:r>
          <a:r>
            <a:rPr lang="en-GB" sz="1400" b="1" kern="1200" dirty="0"/>
            <a:t>listen, 4Ws</a:t>
          </a:r>
          <a:r>
            <a:rPr lang="en-GB" sz="1400" kern="1200" dirty="0"/>
            <a:t> and </a:t>
          </a:r>
          <a:r>
            <a:rPr lang="en-GB" sz="1400" b="1" kern="1200" dirty="0"/>
            <a:t>summarise</a:t>
          </a:r>
          <a:r>
            <a:rPr lang="en-GB" sz="1400" kern="1200" dirty="0"/>
            <a:t> what they have said.</a:t>
          </a:r>
          <a:endParaRPr lang="en-US" sz="1400" kern="1200" dirty="0"/>
        </a:p>
      </dsp:txBody>
      <dsp:txXfrm>
        <a:off x="7758464" y="1781"/>
        <a:ext cx="2174490" cy="1304694"/>
      </dsp:txXfrm>
    </dsp:sp>
    <dsp:sp modelId="{6A2C88BC-22F9-421B-A9F8-A0B05884C8EB}">
      <dsp:nvSpPr>
        <dsp:cNvPr id="0" name=""/>
        <dsp:cNvSpPr/>
      </dsp:nvSpPr>
      <dsp:spPr>
        <a:xfrm>
          <a:off x="582645" y="1523924"/>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a child is telling you something, either ask if it is ok for you to </a:t>
          </a:r>
          <a:r>
            <a:rPr lang="en-GB" sz="1400" b="1" kern="1200"/>
            <a:t>write notes at the time or write it up immediately after.</a:t>
          </a:r>
          <a:endParaRPr lang="en-US" sz="1400" kern="1200"/>
        </a:p>
      </dsp:txBody>
      <dsp:txXfrm>
        <a:off x="582645" y="1523924"/>
        <a:ext cx="2174490" cy="1304694"/>
      </dsp:txXfrm>
    </dsp:sp>
    <dsp:sp modelId="{0D2409BB-779A-4992-87C7-5989DA98645C}">
      <dsp:nvSpPr>
        <dsp:cNvPr id="0" name=""/>
        <dsp:cNvSpPr/>
      </dsp:nvSpPr>
      <dsp:spPr>
        <a:xfrm>
          <a:off x="2974584" y="1523924"/>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Always</a:t>
          </a:r>
          <a:r>
            <a:rPr lang="en-GB" sz="1400" kern="1200"/>
            <a:t> hand write your notes which you pass on.</a:t>
          </a:r>
          <a:endParaRPr lang="en-US" sz="1400" kern="1200"/>
        </a:p>
      </dsp:txBody>
      <dsp:txXfrm>
        <a:off x="2974584" y="1523924"/>
        <a:ext cx="2174490" cy="1304694"/>
      </dsp:txXfrm>
    </dsp:sp>
    <dsp:sp modelId="{CF4D0FAC-205D-4C8A-B3C0-3D1D1A4BF1B9}">
      <dsp:nvSpPr>
        <dsp:cNvPr id="0" name=""/>
        <dsp:cNvSpPr/>
      </dsp:nvSpPr>
      <dsp:spPr>
        <a:xfrm>
          <a:off x="5366524" y="1523924"/>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you </a:t>
          </a:r>
          <a:r>
            <a:rPr lang="en-GB" sz="1400" b="1" kern="1200"/>
            <a:t>suspect anything </a:t>
          </a:r>
          <a:r>
            <a:rPr lang="en-GB" sz="1400" kern="1200"/>
            <a:t>then always </a:t>
          </a:r>
          <a:r>
            <a:rPr lang="en-GB" sz="1400" b="1" kern="1200"/>
            <a:t>talk to DSL</a:t>
          </a:r>
          <a:r>
            <a:rPr lang="en-GB" sz="1400" kern="1200"/>
            <a:t>.</a:t>
          </a:r>
          <a:endParaRPr lang="en-US" sz="1400" kern="1200"/>
        </a:p>
      </dsp:txBody>
      <dsp:txXfrm>
        <a:off x="5366524" y="1523924"/>
        <a:ext cx="2174490" cy="1304694"/>
      </dsp:txXfrm>
    </dsp:sp>
    <dsp:sp modelId="{5961A0B1-DC2B-4319-AA74-A50841372216}">
      <dsp:nvSpPr>
        <dsp:cNvPr id="0" name=""/>
        <dsp:cNvSpPr/>
      </dsp:nvSpPr>
      <dsp:spPr>
        <a:xfrm>
          <a:off x="7758464" y="1523924"/>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Never</a:t>
          </a:r>
          <a:r>
            <a:rPr lang="en-GB" sz="1400" kern="1200"/>
            <a:t> take a picture of an injury even if asked to by SLT, SC or police</a:t>
          </a:r>
          <a:endParaRPr lang="en-US" sz="1400" kern="1200"/>
        </a:p>
      </dsp:txBody>
      <dsp:txXfrm>
        <a:off x="7758464" y="1523924"/>
        <a:ext cx="2174490" cy="1304694"/>
      </dsp:txXfrm>
    </dsp:sp>
    <dsp:sp modelId="{3FEFEF62-499E-4D54-931C-ED07916B3B7B}">
      <dsp:nvSpPr>
        <dsp:cNvPr id="0" name=""/>
        <dsp:cNvSpPr/>
      </dsp:nvSpPr>
      <dsp:spPr>
        <a:xfrm>
          <a:off x="582645" y="3046068"/>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Neve</a:t>
          </a:r>
          <a:r>
            <a:rPr lang="en-GB" sz="1400" kern="1200"/>
            <a:t>r view images if a child or parent are reporting SEXTING to you</a:t>
          </a:r>
          <a:endParaRPr lang="en-US" sz="1400" kern="1200"/>
        </a:p>
      </dsp:txBody>
      <dsp:txXfrm>
        <a:off x="582645" y="3046068"/>
        <a:ext cx="2174490" cy="1304694"/>
      </dsp:txXfrm>
    </dsp:sp>
    <dsp:sp modelId="{67E347B7-6C9F-476C-AB79-562659A21A1E}">
      <dsp:nvSpPr>
        <dsp:cNvPr id="0" name=""/>
        <dsp:cNvSpPr/>
      </dsp:nvSpPr>
      <dsp:spPr>
        <a:xfrm>
          <a:off x="2974584" y="3046068"/>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Face Book, Cameras and Mobile Phone Texting – issues surrounding these, remember Code of Conduct and IT User Agreement</a:t>
          </a:r>
          <a:endParaRPr lang="en-US" sz="1400" kern="1200"/>
        </a:p>
      </dsp:txBody>
      <dsp:txXfrm>
        <a:off x="2974584" y="3046068"/>
        <a:ext cx="2174490" cy="1304694"/>
      </dsp:txXfrm>
    </dsp:sp>
    <dsp:sp modelId="{4EBFB500-EF6F-47AC-B5A0-638918EBC65C}">
      <dsp:nvSpPr>
        <dsp:cNvPr id="0" name=""/>
        <dsp:cNvSpPr/>
      </dsp:nvSpPr>
      <dsp:spPr>
        <a:xfrm>
          <a:off x="5366524" y="3046068"/>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Safeguarding is Everyone’s Responsibility </a:t>
          </a:r>
        </a:p>
      </dsp:txBody>
      <dsp:txXfrm>
        <a:off x="5366524" y="3046068"/>
        <a:ext cx="2174490" cy="1304694"/>
      </dsp:txXfrm>
    </dsp:sp>
    <dsp:sp modelId="{D6B1DF4A-3BB5-4D87-9F82-2E8E490AA90C}">
      <dsp:nvSpPr>
        <dsp:cNvPr id="0" name=""/>
        <dsp:cNvSpPr/>
      </dsp:nvSpPr>
      <dsp:spPr>
        <a:xfrm>
          <a:off x="7758464" y="3046068"/>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Always share information – </a:t>
          </a:r>
          <a:r>
            <a:rPr lang="en-GB" sz="1400" kern="1200"/>
            <a:t>never assume someone else will do it</a:t>
          </a:r>
          <a:endParaRPr lang="en-US" sz="1400" kern="1200"/>
        </a:p>
      </dsp:txBody>
      <dsp:txXfrm>
        <a:off x="7758464" y="3046068"/>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D419-EBD3-421D-B577-478891604438}">
      <dsp:nvSpPr>
        <dsp:cNvPr id="0" name=""/>
        <dsp:cNvSpPr/>
      </dsp:nvSpPr>
      <dsp:spPr>
        <a:xfrm>
          <a:off x="0" y="314650"/>
          <a:ext cx="5337975"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Safeguarding Policy </a:t>
          </a:r>
        </a:p>
      </dsp:txBody>
      <dsp:txXfrm>
        <a:off x="24588" y="339238"/>
        <a:ext cx="5288799" cy="454509"/>
      </dsp:txXfrm>
    </dsp:sp>
    <dsp:sp modelId="{E2D82B81-69A6-4EF8-A87C-4108BF0E3391}">
      <dsp:nvSpPr>
        <dsp:cNvPr id="0" name=""/>
        <dsp:cNvSpPr/>
      </dsp:nvSpPr>
      <dsp:spPr>
        <a:xfrm>
          <a:off x="0" y="878815"/>
          <a:ext cx="5337975"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E-Safety Policy </a:t>
          </a:r>
        </a:p>
      </dsp:txBody>
      <dsp:txXfrm>
        <a:off x="24588" y="903403"/>
        <a:ext cx="5288799" cy="454509"/>
      </dsp:txXfrm>
    </dsp:sp>
    <dsp:sp modelId="{943EA6B4-9768-473B-BED2-EEF27C213250}">
      <dsp:nvSpPr>
        <dsp:cNvPr id="0" name=""/>
        <dsp:cNvSpPr/>
      </dsp:nvSpPr>
      <dsp:spPr>
        <a:xfrm>
          <a:off x="0" y="1442980"/>
          <a:ext cx="5337975"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Sexual Harassment and Sexual Violence Policy </a:t>
          </a:r>
        </a:p>
      </dsp:txBody>
      <dsp:txXfrm>
        <a:off x="24588" y="1467568"/>
        <a:ext cx="5288799" cy="454509"/>
      </dsp:txXfrm>
    </dsp:sp>
    <dsp:sp modelId="{5552404B-9F07-4462-939E-CCFD63F597C1}">
      <dsp:nvSpPr>
        <dsp:cNvPr id="0" name=""/>
        <dsp:cNvSpPr/>
      </dsp:nvSpPr>
      <dsp:spPr>
        <a:xfrm>
          <a:off x="0" y="2007145"/>
          <a:ext cx="5337975"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Prevent Policy </a:t>
          </a:r>
        </a:p>
      </dsp:txBody>
      <dsp:txXfrm>
        <a:off x="24588" y="2031733"/>
        <a:ext cx="5288799" cy="454509"/>
      </dsp:txXfrm>
    </dsp:sp>
    <dsp:sp modelId="{DF245F1B-6C8C-452F-838A-6B4439629995}">
      <dsp:nvSpPr>
        <dsp:cNvPr id="0" name=""/>
        <dsp:cNvSpPr/>
      </dsp:nvSpPr>
      <dsp:spPr>
        <a:xfrm>
          <a:off x="0" y="2571310"/>
          <a:ext cx="5337975" cy="5036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Social Media Policy </a:t>
          </a:r>
        </a:p>
      </dsp:txBody>
      <dsp:txXfrm>
        <a:off x="24588" y="2595898"/>
        <a:ext cx="5288799" cy="454509"/>
      </dsp:txXfrm>
    </dsp:sp>
    <dsp:sp modelId="{47260FE7-0463-4D6E-8519-9BB59FF72A39}">
      <dsp:nvSpPr>
        <dsp:cNvPr id="0" name=""/>
        <dsp:cNvSpPr/>
      </dsp:nvSpPr>
      <dsp:spPr>
        <a:xfrm>
          <a:off x="0" y="3135475"/>
          <a:ext cx="5337975"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Positive Handling Policy </a:t>
          </a:r>
        </a:p>
      </dsp:txBody>
      <dsp:txXfrm>
        <a:off x="24588" y="3160063"/>
        <a:ext cx="5288799" cy="454509"/>
      </dsp:txXfrm>
    </dsp:sp>
    <dsp:sp modelId="{7B6C6EB9-1E87-4C28-83B4-426D9FA1685B}">
      <dsp:nvSpPr>
        <dsp:cNvPr id="0" name=""/>
        <dsp:cNvSpPr/>
      </dsp:nvSpPr>
      <dsp:spPr>
        <a:xfrm>
          <a:off x="0" y="3699640"/>
          <a:ext cx="5337975"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Staff Code of Conduct </a:t>
          </a:r>
        </a:p>
      </dsp:txBody>
      <dsp:txXfrm>
        <a:off x="24588" y="3724228"/>
        <a:ext cx="5288799" cy="454509"/>
      </dsp:txXfrm>
    </dsp:sp>
    <dsp:sp modelId="{7F1C9178-61A6-4E52-98BF-2C3D2ECF29FE}">
      <dsp:nvSpPr>
        <dsp:cNvPr id="0" name=""/>
        <dsp:cNvSpPr/>
      </dsp:nvSpPr>
      <dsp:spPr>
        <a:xfrm>
          <a:off x="0" y="4263805"/>
          <a:ext cx="5337975"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Behaviour Policy (school policy)</a:t>
          </a:r>
        </a:p>
      </dsp:txBody>
      <dsp:txXfrm>
        <a:off x="24588" y="4288393"/>
        <a:ext cx="5288799"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09154-434A-4C48-BBEF-1E657FA069A4}"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AA154-8C4F-45AB-BA07-D55B27B9514C}" type="slidenum">
              <a:rPr lang="en-GB" smtClean="0"/>
              <a:t>‹#›</a:t>
            </a:fld>
            <a:endParaRPr lang="en-GB"/>
          </a:p>
        </p:txBody>
      </p:sp>
    </p:spTree>
    <p:extLst>
      <p:ext uri="{BB962C8B-B14F-4D97-AF65-F5344CB8AC3E}">
        <p14:creationId xmlns:p14="http://schemas.microsoft.com/office/powerpoint/2010/main" val="151607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Presentation Link to open video. </a:t>
            </a:r>
          </a:p>
        </p:txBody>
      </p:sp>
      <p:sp>
        <p:nvSpPr>
          <p:cNvPr id="4" name="Slide Number Placeholder 3"/>
          <p:cNvSpPr>
            <a:spLocks noGrp="1"/>
          </p:cNvSpPr>
          <p:nvPr>
            <p:ph type="sldNum" sz="quarter" idx="5"/>
          </p:nvPr>
        </p:nvSpPr>
        <p:spPr/>
        <p:txBody>
          <a:bodyPr/>
          <a:lstStyle/>
          <a:p>
            <a:fld id="{0647359F-95EF-4EF6-AB60-0596AC59BECB}" type="slidenum">
              <a:rPr lang="en-GB" smtClean="0"/>
              <a:t>21</a:t>
            </a:fld>
            <a:endParaRPr lang="en-GB"/>
          </a:p>
        </p:txBody>
      </p:sp>
    </p:spTree>
    <p:extLst>
      <p:ext uri="{BB962C8B-B14F-4D97-AF65-F5344CB8AC3E}">
        <p14:creationId xmlns:p14="http://schemas.microsoft.com/office/powerpoint/2010/main" val="1197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Top Row Left to Right</a:t>
            </a:r>
          </a:p>
          <a:p>
            <a:pPr marL="0" indent="0">
              <a:buNone/>
            </a:pPr>
            <a:endParaRPr lang="en-GB" dirty="0"/>
          </a:p>
          <a:p>
            <a:pPr marL="228600" indent="-228600">
              <a:buAutoNum type="arabicParenR"/>
            </a:pPr>
            <a:r>
              <a:rPr lang="en-GB" dirty="0"/>
              <a:t>Andrew Oldfield. Primary School teacher. Abused 13 year old girl for four years (aged 13-17). Childs mother found </a:t>
            </a:r>
            <a:r>
              <a:rPr lang="en-GB" dirty="0" err="1"/>
              <a:t>Whatsapp</a:t>
            </a:r>
            <a:r>
              <a:rPr lang="en-GB" dirty="0"/>
              <a:t> messages and reported. Messages and Sexual activity admitted. Lifetime ban from teaching. </a:t>
            </a:r>
          </a:p>
          <a:p>
            <a:pPr marL="228600" indent="-228600">
              <a:buAutoNum type="arabicParenR"/>
            </a:pPr>
            <a:r>
              <a:rPr lang="en-GB" dirty="0"/>
              <a:t>Kandice Barber. Teacher had sex with 15 year old student. Jailed for six years. </a:t>
            </a:r>
          </a:p>
          <a:p>
            <a:pPr marL="228600" indent="-228600">
              <a:buAutoNum type="arabicParenR"/>
            </a:pPr>
            <a:r>
              <a:rPr lang="en-US" dirty="0"/>
              <a:t>M</a:t>
            </a:r>
            <a:r>
              <a:rPr lang="en-GB" dirty="0" err="1"/>
              <a:t>elissa</a:t>
            </a:r>
            <a:r>
              <a:rPr lang="en-GB" dirty="0"/>
              <a:t> Tweedie. Secondary school teacher. Banned from teaching after sexual activity with 18 year old student following the leavers prom. </a:t>
            </a:r>
          </a:p>
          <a:p>
            <a:pPr marL="228600" indent="-228600">
              <a:buAutoNum type="arabicParenR"/>
            </a:pPr>
            <a:r>
              <a:rPr lang="en-US" dirty="0"/>
              <a:t>D</a:t>
            </a:r>
            <a:r>
              <a:rPr lang="en-GB" dirty="0" err="1"/>
              <a:t>amian</a:t>
            </a:r>
            <a:r>
              <a:rPr lang="en-GB" dirty="0"/>
              <a:t> Ryan. Banned from teaching for life for broadcasting a </a:t>
            </a:r>
            <a:r>
              <a:rPr lang="en-GB" dirty="0" err="1"/>
              <a:t>youtube</a:t>
            </a:r>
            <a:r>
              <a:rPr lang="en-GB" dirty="0"/>
              <a:t> channel against Muslims, Gay and Transgender people. </a:t>
            </a:r>
          </a:p>
          <a:p>
            <a:pPr marL="228600" indent="-228600">
              <a:buAutoNum type="arabicParenR"/>
            </a:pPr>
            <a:endParaRPr lang="en-US" dirty="0"/>
          </a:p>
          <a:p>
            <a:pPr marL="0" indent="0">
              <a:buNone/>
            </a:pPr>
            <a:r>
              <a:rPr lang="en-US" dirty="0"/>
              <a:t>B</a:t>
            </a:r>
            <a:r>
              <a:rPr lang="en-GB" dirty="0" err="1"/>
              <a:t>ottom</a:t>
            </a:r>
            <a:r>
              <a:rPr lang="en-GB" dirty="0"/>
              <a:t> Row Left to Right</a:t>
            </a:r>
          </a:p>
          <a:p>
            <a:pPr marL="228600" indent="-228600">
              <a:buAutoNum type="arabicParenR"/>
            </a:pPr>
            <a:r>
              <a:rPr lang="en-US" dirty="0"/>
              <a:t>David </a:t>
            </a:r>
            <a:r>
              <a:rPr lang="en-US" dirty="0" err="1"/>
              <a:t>Stus</a:t>
            </a:r>
            <a:r>
              <a:rPr lang="en-US" dirty="0"/>
              <a:t>. Filmed a child’s (16) bottom without her consent whilst bending over at school. Banned from teaching. </a:t>
            </a:r>
          </a:p>
          <a:p>
            <a:pPr marL="228600" indent="-228600">
              <a:buAutoNum type="arabicParenR"/>
            </a:pPr>
            <a:r>
              <a:rPr lang="en-US" dirty="0"/>
              <a:t>Thomas </a:t>
            </a:r>
            <a:r>
              <a:rPr lang="en-US" dirty="0" err="1"/>
              <a:t>Heayel</a:t>
            </a:r>
            <a:r>
              <a:rPr lang="en-US" dirty="0"/>
              <a:t>. Primary school teacher. Banned indefinitely. Took and sold pictures of himself online. Although did not directly involve children, children at the school could have seen the pictures online and it has potential to damage the reputation of teaching. </a:t>
            </a:r>
          </a:p>
          <a:p>
            <a:pPr marL="228600" indent="-228600">
              <a:buAutoNum type="arabicParenR"/>
            </a:pPr>
            <a:r>
              <a:rPr lang="en-US" dirty="0"/>
              <a:t>Matthew Mowbray. Going into bedrooms at night at a boarding school. Taking images and sexual touching. Jailed for five years and banned from teaching for life. </a:t>
            </a:r>
          </a:p>
          <a:p>
            <a:pPr marL="228600" indent="-228600">
              <a:buAutoNum type="arabicParenR"/>
            </a:pPr>
            <a:r>
              <a:rPr lang="en-US" dirty="0"/>
              <a:t>Jonathan Clayton. 13 charges of sexual assault on children under the age of 13. Jailed for 8 ½ years, sex offenders register and banned from teaching. </a:t>
            </a:r>
          </a:p>
          <a:p>
            <a:pPr marL="228600" indent="-228600">
              <a:buAutoNum type="arabicParenR"/>
            </a:pPr>
            <a:endParaRPr lang="en-US" dirty="0"/>
          </a:p>
          <a:p>
            <a:pPr marL="228600" indent="-228600">
              <a:buAutoNum type="arabicParenR"/>
            </a:pPr>
            <a:endParaRPr lang="en-US" dirty="0"/>
          </a:p>
          <a:p>
            <a:pPr marL="228600" indent="-228600">
              <a:buAutoNum type="arabicParenR"/>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C45AA154-8C4F-45AB-BA07-D55B27B9514C}" type="slidenum">
              <a:rPr lang="en-GB" smtClean="0"/>
              <a:t>28</a:t>
            </a:fld>
            <a:endParaRPr lang="en-GB"/>
          </a:p>
        </p:txBody>
      </p:sp>
    </p:spTree>
    <p:extLst>
      <p:ext uri="{BB962C8B-B14F-4D97-AF65-F5344CB8AC3E}">
        <p14:creationId xmlns:p14="http://schemas.microsoft.com/office/powerpoint/2010/main" val="222918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B663D1-7033-44BE-8011-DF482A1E6EC5}" type="slidenum">
              <a:rPr lang="en-GB" smtClean="0"/>
              <a:t>33</a:t>
            </a:fld>
            <a:endParaRPr lang="en-GB"/>
          </a:p>
        </p:txBody>
      </p:sp>
    </p:spTree>
    <p:extLst>
      <p:ext uri="{BB962C8B-B14F-4D97-AF65-F5344CB8AC3E}">
        <p14:creationId xmlns:p14="http://schemas.microsoft.com/office/powerpoint/2010/main" val="227447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1F8C-734D-EC8F-B6E1-27A647113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0F198-C634-D6EF-30FF-32879AB2C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9C5AF6-7D42-1D3B-8B1D-8F239ECB2F0C}"/>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B0503CDF-FE68-DEC0-BBD3-79851D88D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45101-EE42-770D-B295-C00DF0CC8D52}"/>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327352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C051-00E8-7652-DA52-695239E63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470524-77E9-858C-50A2-7D38F95FB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CF632F-4ED3-5571-FF44-B05276AB7351}"/>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FEFC735D-7E93-E718-636E-064B8C605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11E67-4367-8EC0-08C8-B58AC93F2884}"/>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227922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CE8BB-BB51-76F1-7EDC-C131A38C20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4F128C-BCD1-47DF-64AB-B7C2EA706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0B58A-99DA-EF7D-0514-5A8381872DC7}"/>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A18C7712-6FA4-B97C-7CFD-43CD884AE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38527-D7CB-780C-CE01-3459EBC656AA}"/>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68300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0017-C54E-4A26-974F-B049DC5A8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DFEFCD-3056-470F-9D22-1F4671ADA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2CE3F5-52D0-4EE0-9E61-2BFAE08881D4}"/>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97E4CEF4-D17F-48C2-9C15-DC0A07F213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0E643-F14E-45C0-BF70-742111605B19}"/>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273354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C76F-6DDB-4958-ABF3-F547D1EEBE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2340BD-DECA-4CBE-B078-B4A49A42D2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D4B21E-41DD-4472-8263-8A3147FC2CE4}"/>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C78B3C6F-E8EA-42DA-BAB4-9A95CAAF7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E37DB-015A-47D2-B7D9-4296EFE3726C}"/>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198088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32B9-58EB-433D-9766-5D4C377C9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FCF106-E893-477C-B946-DB71CBFBD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6CD78-55C8-4A21-A74A-167ABDB0CAD8}"/>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299F436E-1E2F-427A-910E-F96037BDBE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8C7239-6A5B-478E-93D3-F26FD954F12B}"/>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241664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41DF-AC73-48CA-9FA1-3324DF5587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262A13-251A-43CF-AA7F-C5A928B84D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25CE45-A80B-46A9-BDB9-CC8F813D51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0E8FDD-C37A-4060-B6D7-42B076E9212C}"/>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6" name="Footer Placeholder 5">
            <a:extLst>
              <a:ext uri="{FF2B5EF4-FFF2-40B4-BE49-F238E27FC236}">
                <a16:creationId xmlns:a16="http://schemas.microsoft.com/office/drawing/2014/main" id="{15BE28D7-A74E-49E6-8175-43F2972410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CCC905-FB45-4D1F-BB12-62BAACCA03E9}"/>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178457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2958-1A7F-46C5-B539-D1FCD7C085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5170E3-D165-4FB0-988E-4D674C20C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0A0-FA27-4341-9B2D-CDE9319DB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2F112-00C9-49A5-99B4-96ABF4E0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8B000-ADC6-4E09-80AD-03A0089E7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463655-9855-4464-850B-4C65AA904D07}"/>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8" name="Footer Placeholder 7">
            <a:extLst>
              <a:ext uri="{FF2B5EF4-FFF2-40B4-BE49-F238E27FC236}">
                <a16:creationId xmlns:a16="http://schemas.microsoft.com/office/drawing/2014/main" id="{04E8A0A9-112C-466E-A93A-66F8444340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5047C5-5782-43F0-8722-ABDB53D8B999}"/>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24907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1838-A267-4911-8545-8FB9F682C7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E1CE73-1B3E-4D70-93E5-606E129F763D}"/>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4" name="Footer Placeholder 3">
            <a:extLst>
              <a:ext uri="{FF2B5EF4-FFF2-40B4-BE49-F238E27FC236}">
                <a16:creationId xmlns:a16="http://schemas.microsoft.com/office/drawing/2014/main" id="{A047ED32-4E2E-427E-B566-CADBE94591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175F-7526-433D-90BC-68A26D194A73}"/>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156965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61D4C-C99E-44DE-B55D-9BACDF778CAC}"/>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3" name="Footer Placeholder 2">
            <a:extLst>
              <a:ext uri="{FF2B5EF4-FFF2-40B4-BE49-F238E27FC236}">
                <a16:creationId xmlns:a16="http://schemas.microsoft.com/office/drawing/2014/main" id="{BE7ADBFB-C252-402F-8A8F-FFADFB395D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E03162-28CB-4081-A210-B76116EF3E19}"/>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163955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1C2E-0487-4BFF-9875-C4695336F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2F9682-3445-4C9E-B6AD-BAFF85F94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13C80D-0D1F-4C33-90F7-55BB7CED8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2FA26-0484-48AF-A5FF-3F4FD3EA52D8}"/>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6" name="Footer Placeholder 5">
            <a:extLst>
              <a:ext uri="{FF2B5EF4-FFF2-40B4-BE49-F238E27FC236}">
                <a16:creationId xmlns:a16="http://schemas.microsoft.com/office/drawing/2014/main" id="{7AC26B4C-DE46-4FF4-9ECE-D2AFB9F7B5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99284-89AF-4DF8-8A85-F259730C871C}"/>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8276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6427-AD57-B7BA-1D78-CF1E9B2B6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DFE809-6913-B1D7-2382-85F6F28CA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0D4BE-284F-79F1-C57A-070C4E3AE114}"/>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F4BA8693-F9EA-DD5C-58B4-361891F7A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F5AD1-FDF0-52B0-6717-DA64583E2A49}"/>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536429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DBCC-37DE-4B96-923C-862590141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9627D2-79D8-41C1-9CA5-808832DBF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49F5A7-1845-4C1F-B12B-58D61BA93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9DDD9-B19D-4CB3-8A5B-656B5C054CC8}"/>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6" name="Footer Placeholder 5">
            <a:extLst>
              <a:ext uri="{FF2B5EF4-FFF2-40B4-BE49-F238E27FC236}">
                <a16:creationId xmlns:a16="http://schemas.microsoft.com/office/drawing/2014/main" id="{1739E1F3-2733-4269-B42A-F80167556E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9CFB51-EB48-4D78-8535-449661ECA088}"/>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4135736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13A3-BAEA-4778-A1BD-72420FA6B4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FA10A7-E900-4D54-B0AA-442BFC71D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49B25-E82C-4094-83EB-4034B744BD27}"/>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C837546C-FBA9-4F4F-B8BF-985871C7A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4BAA6E-A7EB-4C0A-AFCB-0FAF956F0FD8}"/>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330399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3C377-3046-44B3-A580-89FD3CE436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B1B39-D413-4059-92AD-B6EE851A6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E1F1E-2EAE-4940-B78E-0FD96801788E}"/>
              </a:ext>
            </a:extLst>
          </p:cNvPr>
          <p:cNvSpPr>
            <a:spLocks noGrp="1"/>
          </p:cNvSpPr>
          <p:nvPr>
            <p:ph type="dt" sz="half" idx="10"/>
          </p:nvPr>
        </p:nvSpPr>
        <p:spPr/>
        <p:txBody>
          <a:body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E00A2112-41FF-4E6D-AF19-9FF86FC0E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7D749-DF70-491B-B14D-274E320EEE1E}"/>
              </a:ext>
            </a:extLst>
          </p:cNvPr>
          <p:cNvSpPr>
            <a:spLocks noGrp="1"/>
          </p:cNvSpPr>
          <p:nvPr>
            <p:ph type="sldNum" sz="quarter" idx="12"/>
          </p:nvPr>
        </p:nvSpPr>
        <p:spPr/>
        <p:txBody>
          <a:bodyPr/>
          <a:lstStyle/>
          <a:p>
            <a:fld id="{93F3A545-085F-440A-B6E1-DB35A56F4AB0}" type="slidenum">
              <a:rPr lang="en-GB" smtClean="0"/>
              <a:t>‹#›</a:t>
            </a:fld>
            <a:endParaRPr lang="en-GB"/>
          </a:p>
        </p:txBody>
      </p:sp>
    </p:spTree>
    <p:extLst>
      <p:ext uri="{BB962C8B-B14F-4D97-AF65-F5344CB8AC3E}">
        <p14:creationId xmlns:p14="http://schemas.microsoft.com/office/powerpoint/2010/main" val="134330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CFEB-A038-7315-F237-7C709DCF06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BFAF0D-7862-289C-59A1-62FFD5776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C22C3-684E-C71D-41C3-33C332841E55}"/>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C9DB9234-D1B4-A64F-DC6F-910A9339C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AC27F-DBA8-28A3-7403-42CE415550D9}"/>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34404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9F4F-237A-1FCB-D9C7-25403A843E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6AB4E5-AD9C-D9EC-861E-62B9407D1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DA510E-E92F-FBF7-5495-6C5BCBDC66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48A7C1-1F01-A1AE-B653-B71970BD977E}"/>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6" name="Footer Placeholder 5">
            <a:extLst>
              <a:ext uri="{FF2B5EF4-FFF2-40B4-BE49-F238E27FC236}">
                <a16:creationId xmlns:a16="http://schemas.microsoft.com/office/drawing/2014/main" id="{AA535AF0-7F06-9768-924B-3C1D02C2C6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1E7D78-554E-D6D3-5D61-B1F612280578}"/>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66333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134D-0C41-0D9C-D907-BFCE1FD032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A5EE4B-10F5-CDA3-F0AB-E4420DAC1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708BD-7A71-8C6B-4CA2-7D58E476B3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2AC769-2F2C-358D-8461-AC572ECFD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E00F6-5EBE-D4CF-A2C0-B82CAD809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5BFBEA-128D-F525-21EC-CAE6BE176687}"/>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8" name="Footer Placeholder 7">
            <a:extLst>
              <a:ext uri="{FF2B5EF4-FFF2-40B4-BE49-F238E27FC236}">
                <a16:creationId xmlns:a16="http://schemas.microsoft.com/office/drawing/2014/main" id="{51B18500-C0CD-B99A-5DBC-C0A004F80B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FE6EEF-FC5E-B321-16DA-8A8377FEBB18}"/>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219252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4125-B888-792C-07A4-69990BCEC9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D479E5-A22B-A67A-C9D6-7B6067E31EC6}"/>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4" name="Footer Placeholder 3">
            <a:extLst>
              <a:ext uri="{FF2B5EF4-FFF2-40B4-BE49-F238E27FC236}">
                <a16:creationId xmlns:a16="http://schemas.microsoft.com/office/drawing/2014/main" id="{50EEAC70-935A-DA5F-8098-99B52BB47E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9FA9FA-F515-0378-6300-DE58A1844B9B}"/>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302179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B0E70-BC71-8933-372C-C7C6180D39F7}"/>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3" name="Footer Placeholder 2">
            <a:extLst>
              <a:ext uri="{FF2B5EF4-FFF2-40B4-BE49-F238E27FC236}">
                <a16:creationId xmlns:a16="http://schemas.microsoft.com/office/drawing/2014/main" id="{122C9174-E2F8-F803-43EF-959DA1D157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40588F-06BD-EC39-6B00-20D870F9FF60}"/>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204069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1B9E-C467-C2E6-21FA-5480A0DFA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901902-7F82-A7D7-94D1-927BA12FE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C1B5AA-7B0F-0B77-FF8B-A7D0FF141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442B7-B60D-5C5F-EB41-E129B66CF8F6}"/>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6" name="Footer Placeholder 5">
            <a:extLst>
              <a:ext uri="{FF2B5EF4-FFF2-40B4-BE49-F238E27FC236}">
                <a16:creationId xmlns:a16="http://schemas.microsoft.com/office/drawing/2014/main" id="{95746A84-F39A-9671-5F73-BEEE35FF3E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A2589-3A65-D951-BB37-AA474E8092A6}"/>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154017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E971-E629-C648-9E92-2B45C5B8C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0180F4-8E54-4367-A6A7-42AC831C2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63A54B-B513-41F4-EE96-0BCBBF1F1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B6DD8-9CA9-156E-AE0F-D37B7D5F252C}"/>
              </a:ext>
            </a:extLst>
          </p:cNvPr>
          <p:cNvSpPr>
            <a:spLocks noGrp="1"/>
          </p:cNvSpPr>
          <p:nvPr>
            <p:ph type="dt" sz="half" idx="10"/>
          </p:nvPr>
        </p:nvSpPr>
        <p:spPr/>
        <p:txBody>
          <a:bodyPr/>
          <a:lstStyle/>
          <a:p>
            <a:fld id="{5D0BC445-28CF-4794-8147-BE7BC88AE70A}" type="datetimeFigureOut">
              <a:rPr lang="en-GB" smtClean="0"/>
              <a:t>06/09/2022</a:t>
            </a:fld>
            <a:endParaRPr lang="en-GB"/>
          </a:p>
        </p:txBody>
      </p:sp>
      <p:sp>
        <p:nvSpPr>
          <p:cNvPr id="6" name="Footer Placeholder 5">
            <a:extLst>
              <a:ext uri="{FF2B5EF4-FFF2-40B4-BE49-F238E27FC236}">
                <a16:creationId xmlns:a16="http://schemas.microsoft.com/office/drawing/2014/main" id="{8C19F267-F1F0-CBDD-B5A4-2B6A33341A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AD492-3558-B554-B279-952B24E69F36}"/>
              </a:ext>
            </a:extLst>
          </p:cNvPr>
          <p:cNvSpPr>
            <a:spLocks noGrp="1"/>
          </p:cNvSpPr>
          <p:nvPr>
            <p:ph type="sldNum" sz="quarter" idx="12"/>
          </p:nvPr>
        </p:nvSpPr>
        <p:spPr/>
        <p:txBody>
          <a:bodyPr/>
          <a:lstStyle/>
          <a:p>
            <a:fld id="{D317D003-F682-4E72-987C-8426FADFDA1A}" type="slidenum">
              <a:rPr lang="en-GB" smtClean="0"/>
              <a:t>‹#›</a:t>
            </a:fld>
            <a:endParaRPr lang="en-GB"/>
          </a:p>
        </p:txBody>
      </p:sp>
    </p:spTree>
    <p:extLst>
      <p:ext uri="{BB962C8B-B14F-4D97-AF65-F5344CB8AC3E}">
        <p14:creationId xmlns:p14="http://schemas.microsoft.com/office/powerpoint/2010/main" val="317131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BD8BA-A7D5-5BA3-811B-5A67339D99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88730-154F-4BE9-3E5B-307F993B5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C5A3B-A6AB-E2C4-ED96-50EBB24E1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BC445-28CF-4794-8147-BE7BC88AE70A}" type="datetimeFigureOut">
              <a:rPr lang="en-GB" smtClean="0"/>
              <a:t>06/09/2022</a:t>
            </a:fld>
            <a:endParaRPr lang="en-GB"/>
          </a:p>
        </p:txBody>
      </p:sp>
      <p:sp>
        <p:nvSpPr>
          <p:cNvPr id="5" name="Footer Placeholder 4">
            <a:extLst>
              <a:ext uri="{FF2B5EF4-FFF2-40B4-BE49-F238E27FC236}">
                <a16:creationId xmlns:a16="http://schemas.microsoft.com/office/drawing/2014/main" id="{9232F29E-9A9E-4B23-7779-C1F842DD9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D40B11-A0C9-4127-009E-387E131EB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7D003-F682-4E72-987C-8426FADFDA1A}" type="slidenum">
              <a:rPr lang="en-GB" smtClean="0"/>
              <a:t>‹#›</a:t>
            </a:fld>
            <a:endParaRPr lang="en-GB"/>
          </a:p>
        </p:txBody>
      </p:sp>
    </p:spTree>
    <p:extLst>
      <p:ext uri="{BB962C8B-B14F-4D97-AF65-F5344CB8AC3E}">
        <p14:creationId xmlns:p14="http://schemas.microsoft.com/office/powerpoint/2010/main" val="302233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95336E-263C-4535-9B8F-B7DAAE7BF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7F6050-C3E3-45C2-89DF-3F55FB54F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E93C9-06F4-4116-9A30-A3DB94507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6C4BF-64E1-4CA8-A224-9D5A0BC0F761}" type="datetimeFigureOut">
              <a:rPr lang="en-GB" smtClean="0"/>
              <a:t>06/09/2022</a:t>
            </a:fld>
            <a:endParaRPr lang="en-GB"/>
          </a:p>
        </p:txBody>
      </p:sp>
      <p:sp>
        <p:nvSpPr>
          <p:cNvPr id="5" name="Footer Placeholder 4">
            <a:extLst>
              <a:ext uri="{FF2B5EF4-FFF2-40B4-BE49-F238E27FC236}">
                <a16:creationId xmlns:a16="http://schemas.microsoft.com/office/drawing/2014/main" id="{1DC60EB6-E380-444D-8133-04C413FAB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1DC5E1-CD03-4FB1-8A69-ECAD7AE97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3A545-085F-440A-B6E1-DB35A56F4AB0}" type="slidenum">
              <a:rPr lang="en-GB" smtClean="0"/>
              <a:t>‹#›</a:t>
            </a:fld>
            <a:endParaRPr lang="en-GB"/>
          </a:p>
        </p:txBody>
      </p:sp>
    </p:spTree>
    <p:extLst>
      <p:ext uri="{BB962C8B-B14F-4D97-AF65-F5344CB8AC3E}">
        <p14:creationId xmlns:p14="http://schemas.microsoft.com/office/powerpoint/2010/main" val="379622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vJ5uBlGYgE" TargetMode="External"/><Relationship Id="rId2" Type="http://schemas.openxmlformats.org/officeDocument/2006/relationships/slideLayout" Target="../slideLayouts/slideLayout2.xml"/><Relationship Id="rId1" Type="http://schemas.openxmlformats.org/officeDocument/2006/relationships/video" Target="https://www.youtube.com/embed/bvJ5uBlGYgE"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tel:0800%20136%20663" TargetMode="External"/><Relationship Id="rId2" Type="http://schemas.openxmlformats.org/officeDocument/2006/relationships/hyperlink" Target="https://www.nspcc.org.uk/about-us/news-opinion/2021/sexual-abuse-victims-schools-helplin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help@nspcc.org.uk"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9.jpeg"/><Relationship Id="rId3" Type="http://schemas.openxmlformats.org/officeDocument/2006/relationships/notesSlide" Target="../notesSlides/notesSlide2.xml"/><Relationship Id="rId7" Type="http://schemas.openxmlformats.org/officeDocument/2006/relationships/image" Target="../media/image13.wmf"/><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17.png"/><Relationship Id="rId10" Type="http://schemas.openxmlformats.org/officeDocument/2006/relationships/image" Target="../media/image14.wmf"/><Relationship Id="rId4" Type="http://schemas.openxmlformats.org/officeDocument/2006/relationships/image" Target="../media/image16.jpeg"/><Relationship Id="rId9" Type="http://schemas.openxmlformats.org/officeDocument/2006/relationships/oleObject" Target="../embeddings/oleObject2.bin"/><Relationship Id="rId1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2">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c 2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B779EE-880F-76AC-25AA-934175595983}"/>
              </a:ext>
            </a:extLst>
          </p:cNvPr>
          <p:cNvSpPr>
            <a:spLocks noGrp="1"/>
          </p:cNvSpPr>
          <p:nvPr>
            <p:ph type="ctrTitle"/>
          </p:nvPr>
        </p:nvSpPr>
        <p:spPr>
          <a:xfrm>
            <a:off x="7080738" y="647593"/>
            <a:ext cx="4467792" cy="3060541"/>
          </a:xfrm>
        </p:spPr>
        <p:txBody>
          <a:bodyPr>
            <a:normAutofit/>
          </a:bodyPr>
          <a:lstStyle/>
          <a:p>
            <a:r>
              <a:rPr lang="en-GB" sz="4700">
                <a:solidFill>
                  <a:srgbClr val="FFFFFF"/>
                </a:solidFill>
              </a:rPr>
              <a:t>Safeguarding Refresher Training: September 2022</a:t>
            </a:r>
          </a:p>
        </p:txBody>
      </p:sp>
      <p:sp>
        <p:nvSpPr>
          <p:cNvPr id="3" name="Subtitle 2">
            <a:extLst>
              <a:ext uri="{FF2B5EF4-FFF2-40B4-BE49-F238E27FC236}">
                <a16:creationId xmlns:a16="http://schemas.microsoft.com/office/drawing/2014/main" id="{1C0D63F8-250F-B026-BFCE-75013E0817D0}"/>
              </a:ext>
            </a:extLst>
          </p:cNvPr>
          <p:cNvSpPr>
            <a:spLocks noGrp="1"/>
          </p:cNvSpPr>
          <p:nvPr>
            <p:ph type="subTitle" idx="1"/>
          </p:nvPr>
        </p:nvSpPr>
        <p:spPr>
          <a:xfrm>
            <a:off x="7080738" y="3800209"/>
            <a:ext cx="4467792" cy="2410198"/>
          </a:xfrm>
        </p:spPr>
        <p:txBody>
          <a:bodyPr>
            <a:normAutofit/>
          </a:bodyPr>
          <a:lstStyle/>
          <a:p>
            <a:endParaRPr lang="en-GB" sz="1700">
              <a:solidFill>
                <a:srgbClr val="FFFFFF"/>
              </a:solidFill>
            </a:endParaRPr>
          </a:p>
          <a:p>
            <a:r>
              <a:rPr lang="en-GB" sz="1700">
                <a:solidFill>
                  <a:srgbClr val="FFFFFF"/>
                </a:solidFill>
              </a:rPr>
              <a:t>Some of the content covered in today’s session may affect you on a personal level. </a:t>
            </a:r>
          </a:p>
          <a:p>
            <a:r>
              <a:rPr lang="en-GB" sz="1700">
                <a:solidFill>
                  <a:srgbClr val="FFFFFF"/>
                </a:solidFill>
              </a:rPr>
              <a:t>Please take a break if you need to or speak to your manager/member of the safeguarding team if you want to discuss anything following the training. </a:t>
            </a:r>
          </a:p>
          <a:p>
            <a:r>
              <a:rPr lang="en-GB" sz="1700">
                <a:solidFill>
                  <a:srgbClr val="FFFFFF"/>
                </a:solidFill>
              </a:rPr>
              <a:t> </a:t>
            </a:r>
          </a:p>
        </p:txBody>
      </p:sp>
      <p:sp>
        <p:nvSpPr>
          <p:cNvPr id="42" name="Oval 26">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F8DBC4F8-81DF-539D-7F8C-0F2EB5AA9F67}"/>
              </a:ext>
            </a:extLst>
          </p:cNvPr>
          <p:cNvPicPr>
            <a:picLocks noChangeAspect="1"/>
          </p:cNvPicPr>
          <p:nvPr/>
        </p:nvPicPr>
        <p:blipFill>
          <a:blip r:embed="rId2"/>
          <a:stretch>
            <a:fillRect/>
          </a:stretch>
        </p:blipFill>
        <p:spPr>
          <a:xfrm>
            <a:off x="1306747" y="1832379"/>
            <a:ext cx="4252055" cy="319324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7634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643467" y="321734"/>
            <a:ext cx="10905066" cy="1135737"/>
          </a:xfrm>
        </p:spPr>
        <p:txBody>
          <a:bodyPr>
            <a:normAutofit/>
          </a:bodyPr>
          <a:lstStyle/>
          <a:p>
            <a:r>
              <a:rPr lang="en-GB" sz="3600"/>
              <a:t>Signs a child may present with…..</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GB" sz="2000" dirty="0"/>
              <a:t>There isn’t a standard way that a child presents with if they are being abused but there are signs we can look out for. </a:t>
            </a:r>
          </a:p>
          <a:p>
            <a:pPr marL="0" indent="0">
              <a:buNone/>
            </a:pPr>
            <a:r>
              <a:rPr lang="en-GB" sz="2000" dirty="0"/>
              <a:t>If a child presents differently to their norm (behaviour or appearance) it must be recorded discussed with a member of the DSL team. </a:t>
            </a:r>
          </a:p>
          <a:p>
            <a:pPr marL="0" indent="0">
              <a:buNone/>
            </a:pPr>
            <a:r>
              <a:rPr lang="en-GB" sz="2000" dirty="0"/>
              <a:t>Over time multiple concerns may come together to support a referral. </a:t>
            </a:r>
          </a:p>
          <a:p>
            <a:pPr marL="0" indent="0">
              <a:buNone/>
            </a:pPr>
            <a:endParaRPr lang="en-GB" sz="2000" dirty="0"/>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2">
            <a:extLst>
              <a:ext uri="{28A0092B-C50C-407E-A947-70E740481C1C}">
                <a14:useLocalDpi xmlns:a14="http://schemas.microsoft.com/office/drawing/2010/main" val="0"/>
              </a:ext>
            </a:extLst>
          </a:blip>
          <a:stretch>
            <a:fillRect/>
          </a:stretch>
        </p:blipFill>
        <p:spPr>
          <a:xfrm>
            <a:off x="10380512" y="102393"/>
            <a:ext cx="1540828" cy="1157288"/>
          </a:xfrm>
          <a:prstGeom prst="rect">
            <a:avLst/>
          </a:prstGeom>
        </p:spPr>
      </p:pic>
      <p:sp>
        <p:nvSpPr>
          <p:cNvPr id="3" name="TextBox 2">
            <a:extLst>
              <a:ext uri="{FF2B5EF4-FFF2-40B4-BE49-F238E27FC236}">
                <a16:creationId xmlns:a16="http://schemas.microsoft.com/office/drawing/2014/main" id="{BACB0592-B885-4243-8E7E-626A798A8F3A}"/>
              </a:ext>
            </a:extLst>
          </p:cNvPr>
          <p:cNvSpPr txBox="1"/>
          <p:nvPr/>
        </p:nvSpPr>
        <p:spPr>
          <a:xfrm>
            <a:off x="2577791" y="4231888"/>
            <a:ext cx="7027126" cy="40011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Task: In your groups identify signs that a child may present with. </a:t>
            </a:r>
          </a:p>
        </p:txBody>
      </p:sp>
    </p:spTree>
    <p:extLst>
      <p:ext uri="{BB962C8B-B14F-4D97-AF65-F5344CB8AC3E}">
        <p14:creationId xmlns:p14="http://schemas.microsoft.com/office/powerpoint/2010/main" val="77360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594360" y="640263"/>
            <a:ext cx="3822192" cy="1344975"/>
          </a:xfrm>
        </p:spPr>
        <p:txBody>
          <a:bodyPr>
            <a:normAutofit/>
          </a:bodyPr>
          <a:lstStyle/>
          <a:p>
            <a:r>
              <a:rPr lang="en-GB" sz="3600">
                <a:solidFill>
                  <a:schemeClr val="bg1"/>
                </a:solidFill>
              </a:rPr>
              <a:t>Signs a child may present with…..</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593610" y="2121763"/>
            <a:ext cx="3822192" cy="3773010"/>
          </a:xfrm>
        </p:spPr>
        <p:txBody>
          <a:bodyPr>
            <a:normAutofit/>
          </a:bodyPr>
          <a:lstStyle/>
          <a:p>
            <a:pPr marL="0" indent="0">
              <a:buNone/>
            </a:pPr>
            <a:r>
              <a:rPr lang="en-GB" sz="2000">
                <a:solidFill>
                  <a:schemeClr val="bg1"/>
                </a:solidFill>
              </a:rPr>
              <a:t>There isn’t a standard way that a child presents with if they are being abused but there are signs we can look out for. </a:t>
            </a:r>
          </a:p>
          <a:p>
            <a:pPr marL="0" indent="0">
              <a:buNone/>
            </a:pPr>
            <a:r>
              <a:rPr lang="en-GB" sz="2000">
                <a:solidFill>
                  <a:schemeClr val="bg1"/>
                </a:solidFill>
              </a:rPr>
              <a:t>If a child presents differently to their norm (behaviour or appearance) it must be recorded on </a:t>
            </a:r>
            <a:r>
              <a:rPr lang="en-GB" sz="2000" b="1">
                <a:solidFill>
                  <a:schemeClr val="bg1"/>
                </a:solidFill>
              </a:rPr>
              <a:t>CPOMS </a:t>
            </a:r>
            <a:r>
              <a:rPr lang="en-GB" sz="2000">
                <a:solidFill>
                  <a:schemeClr val="bg1"/>
                </a:solidFill>
              </a:rPr>
              <a:t>and discussed with a member of the DSL team. </a:t>
            </a:r>
          </a:p>
          <a:p>
            <a:pPr marL="0" indent="0">
              <a:buNone/>
            </a:pPr>
            <a:r>
              <a:rPr lang="en-GB" sz="2000">
                <a:solidFill>
                  <a:schemeClr val="bg1"/>
                </a:solidFill>
              </a:rPr>
              <a:t>Over time multiple concerns may come together to support a referral. </a:t>
            </a:r>
          </a:p>
          <a:p>
            <a:pPr marL="0" indent="0">
              <a:buNone/>
            </a:pPr>
            <a:endParaRPr lang="en-GB" sz="2000">
              <a:solidFill>
                <a:schemeClr val="bg1"/>
              </a:solidFill>
            </a:endParaRPr>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2">
            <a:extLst>
              <a:ext uri="{28A0092B-C50C-407E-A947-70E740481C1C}">
                <a14:useLocalDpi xmlns:a14="http://schemas.microsoft.com/office/drawing/2010/main" val="0"/>
              </a:ext>
            </a:extLst>
          </a:blip>
          <a:stretch>
            <a:fillRect/>
          </a:stretch>
        </p:blipFill>
        <p:spPr>
          <a:xfrm>
            <a:off x="10380512" y="102393"/>
            <a:ext cx="1540828" cy="1157288"/>
          </a:xfrm>
          <a:prstGeom prst="rect">
            <a:avLst/>
          </a:prstGeom>
        </p:spPr>
      </p:pic>
      <p:graphicFrame>
        <p:nvGraphicFramePr>
          <p:cNvPr id="2" name="Table 2">
            <a:extLst>
              <a:ext uri="{FF2B5EF4-FFF2-40B4-BE49-F238E27FC236}">
                <a16:creationId xmlns:a16="http://schemas.microsoft.com/office/drawing/2014/main" id="{CE0CF45D-BCBD-42D7-A838-836ABE03364C}"/>
              </a:ext>
            </a:extLst>
          </p:cNvPr>
          <p:cNvGraphicFramePr>
            <a:graphicFrameLocks noGrp="1"/>
          </p:cNvGraphicFramePr>
          <p:nvPr>
            <p:extLst>
              <p:ext uri="{D42A27DB-BD31-4B8C-83A1-F6EECF244321}">
                <p14:modId xmlns:p14="http://schemas.microsoft.com/office/powerpoint/2010/main" val="4058551687"/>
              </p:ext>
            </p:extLst>
          </p:nvPr>
        </p:nvGraphicFramePr>
        <p:xfrm>
          <a:off x="5194350" y="1400271"/>
          <a:ext cx="6596655" cy="4905623"/>
        </p:xfrm>
        <a:graphic>
          <a:graphicData uri="http://schemas.openxmlformats.org/drawingml/2006/table">
            <a:tbl>
              <a:tblPr firstRow="1" bandRow="1">
                <a:solidFill>
                  <a:schemeClr val="bg1">
                    <a:lumMod val="95000"/>
                  </a:schemeClr>
                </a:solidFill>
                <a:tableStyleId>{8799B23B-EC83-4686-B30A-512413B5E67A}</a:tableStyleId>
              </a:tblPr>
              <a:tblGrid>
                <a:gridCol w="1670647">
                  <a:extLst>
                    <a:ext uri="{9D8B030D-6E8A-4147-A177-3AD203B41FA5}">
                      <a16:colId xmlns:a16="http://schemas.microsoft.com/office/drawing/2014/main" val="1579493007"/>
                    </a:ext>
                  </a:extLst>
                </a:gridCol>
                <a:gridCol w="1617765">
                  <a:extLst>
                    <a:ext uri="{9D8B030D-6E8A-4147-A177-3AD203B41FA5}">
                      <a16:colId xmlns:a16="http://schemas.microsoft.com/office/drawing/2014/main" val="2881487251"/>
                    </a:ext>
                  </a:extLst>
                </a:gridCol>
                <a:gridCol w="1639248">
                  <a:extLst>
                    <a:ext uri="{9D8B030D-6E8A-4147-A177-3AD203B41FA5}">
                      <a16:colId xmlns:a16="http://schemas.microsoft.com/office/drawing/2014/main" val="1538796306"/>
                    </a:ext>
                  </a:extLst>
                </a:gridCol>
                <a:gridCol w="1668995">
                  <a:extLst>
                    <a:ext uri="{9D8B030D-6E8A-4147-A177-3AD203B41FA5}">
                      <a16:colId xmlns:a16="http://schemas.microsoft.com/office/drawing/2014/main" val="2449673380"/>
                    </a:ext>
                  </a:extLst>
                </a:gridCol>
              </a:tblGrid>
              <a:tr h="1076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Sexualised behaviour/ public masturbation</a:t>
                      </a:r>
                    </a:p>
                    <a:p>
                      <a:pPr algn="ctr"/>
                      <a:endParaRPr lang="en-GB" sz="1500" b="1" cap="none" spc="0">
                        <a:solidFill>
                          <a:schemeClr val="tx1"/>
                        </a:solidFill>
                      </a:endParaRPr>
                    </a:p>
                  </a:txBody>
                  <a:tcPr marL="61862" marR="50098" marT="17675" marB="132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Physical marks on body/face</a:t>
                      </a:r>
                    </a:p>
                    <a:p>
                      <a:pPr algn="ctr"/>
                      <a:endParaRPr lang="en-GB" sz="1500" b="1" cap="none" spc="0">
                        <a:solidFill>
                          <a:schemeClr val="tx1"/>
                        </a:solidFill>
                      </a:endParaRPr>
                    </a:p>
                  </a:txBody>
                  <a:tcPr marL="61862" marR="50098" marT="17675" marB="132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r>
                        <a:rPr lang="en-GB" sz="1500" b="1" cap="none" spc="0">
                          <a:solidFill>
                            <a:schemeClr val="tx1"/>
                          </a:solidFill>
                        </a:rPr>
                        <a:t>Constant hunger or over-eating</a:t>
                      </a:r>
                    </a:p>
                  </a:txBody>
                  <a:tcPr marL="61862" marR="50098" marT="17675" marB="132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r>
                        <a:rPr lang="en-GB" sz="1500" b="1" cap="none" spc="0">
                          <a:solidFill>
                            <a:schemeClr val="tx1"/>
                          </a:solidFill>
                        </a:rPr>
                        <a:t>Afraid of individual care givers/ people known to them</a:t>
                      </a:r>
                    </a:p>
                  </a:txBody>
                  <a:tcPr marL="61862" marR="50098" marT="17675" marB="13256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092430690"/>
                  </a:ext>
                </a:extLst>
              </a:tr>
              <a:tr h="632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Fear of Undressing </a:t>
                      </a:r>
                    </a:p>
                  </a:txBody>
                  <a:tcPr marL="61862" marR="50098" marT="17675" marB="13256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r>
                        <a:rPr lang="en-GB" sz="1500" b="1" cap="none" spc="0">
                          <a:solidFill>
                            <a:schemeClr val="tx1"/>
                          </a:solidFill>
                        </a:rPr>
                        <a:t>Depression and withdrawn</a:t>
                      </a:r>
                    </a:p>
                  </a:txBody>
                  <a:tcPr marL="61862" marR="50098" marT="17675" marB="132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r>
                        <a:rPr lang="en-GB" sz="1500" b="1" cap="none" spc="0">
                          <a:solidFill>
                            <a:schemeClr val="tx1"/>
                          </a:solidFill>
                        </a:rPr>
                        <a:t>Food refusal</a:t>
                      </a:r>
                    </a:p>
                  </a:txBody>
                  <a:tcPr marL="61862" marR="50098" marT="17675" marB="132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r>
                        <a:rPr lang="en-GB" sz="1500" b="1" cap="none" spc="0">
                          <a:solidFill>
                            <a:schemeClr val="tx1"/>
                          </a:solidFill>
                        </a:rPr>
                        <a:t>Refusing to go home</a:t>
                      </a:r>
                    </a:p>
                  </a:txBody>
                  <a:tcPr marL="61862" marR="50098" marT="17675" marB="132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44612171"/>
                  </a:ext>
                </a:extLst>
              </a:tr>
              <a:tr h="854621">
                <a:tc>
                  <a:txBody>
                    <a:bodyPr/>
                    <a:lstStyle/>
                    <a:p>
                      <a:pPr algn="ctr"/>
                      <a:r>
                        <a:rPr lang="en-GB" sz="1500" b="1" cap="none" spc="0">
                          <a:solidFill>
                            <a:schemeClr val="tx1"/>
                          </a:solidFill>
                        </a:rPr>
                        <a:t>Unexplained Behaviour Changes</a:t>
                      </a:r>
                    </a:p>
                  </a:txBody>
                  <a:tcPr marL="61862" marR="50098" marT="17675" marB="13256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GB" sz="1500" b="1" cap="none" spc="0">
                          <a:solidFill>
                            <a:schemeClr val="tx1"/>
                          </a:solidFill>
                        </a:rPr>
                        <a:t>Attention seeking behaviour</a:t>
                      </a: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Untreated medical problems </a:t>
                      </a: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Low self-esteem</a:t>
                      </a:r>
                    </a:p>
                    <a:p>
                      <a:pPr algn="ctr"/>
                      <a:endParaRPr lang="en-GB" sz="1500" b="1" cap="none" spc="0">
                        <a:solidFill>
                          <a:schemeClr val="tx1"/>
                        </a:solidFill>
                      </a:endParaRP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839994092"/>
                  </a:ext>
                </a:extLst>
              </a:tr>
              <a:tr h="1076724">
                <a:tc>
                  <a:txBody>
                    <a:bodyPr/>
                    <a:lstStyle/>
                    <a:p>
                      <a:pPr algn="ctr"/>
                      <a:r>
                        <a:rPr lang="en-GB" sz="1500" b="1" cap="none" spc="0">
                          <a:solidFill>
                            <a:schemeClr val="tx1"/>
                          </a:solidFill>
                        </a:rPr>
                        <a:t>Change in attendance – patterns of absence</a:t>
                      </a:r>
                    </a:p>
                  </a:txBody>
                  <a:tcPr marL="61862" marR="50098" marT="17675" marB="13256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r>
                        <a:rPr lang="en-GB" sz="1500" b="1" cap="none" spc="0">
                          <a:solidFill>
                            <a:schemeClr val="tx1"/>
                          </a:solidFill>
                        </a:rPr>
                        <a:t>Inappropriate responses to painful situations </a:t>
                      </a:r>
                    </a:p>
                  </a:txBody>
                  <a:tcPr marL="61862" marR="50098" marT="17675" marB="132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r>
                        <a:rPr lang="en-GB" sz="1500" b="1" cap="none" spc="0">
                          <a:solidFill>
                            <a:schemeClr val="tx1"/>
                          </a:solidFill>
                        </a:rPr>
                        <a:t>Unexplained gifts, excessive money, multiple phones </a:t>
                      </a:r>
                    </a:p>
                  </a:txBody>
                  <a:tcPr marL="61862" marR="50098" marT="17675" marB="132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Shrinks away from physical contact</a:t>
                      </a:r>
                    </a:p>
                  </a:txBody>
                  <a:tcPr marL="61862" marR="50098" marT="17675" marB="132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854791051"/>
                  </a:ext>
                </a:extLst>
              </a:tr>
              <a:tr h="632518">
                <a:tc>
                  <a:txBody>
                    <a:bodyPr/>
                    <a:lstStyle/>
                    <a:p>
                      <a:pPr algn="ctr"/>
                      <a:r>
                        <a:rPr lang="en-GB" sz="1500" b="1" cap="none" spc="0">
                          <a:solidFill>
                            <a:schemeClr val="tx1"/>
                          </a:solidFill>
                        </a:rPr>
                        <a:t>Self-harm/mutilation </a:t>
                      </a:r>
                    </a:p>
                  </a:txBody>
                  <a:tcPr marL="61862" marR="50098" marT="17675" marB="13256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GB" sz="1500" b="1" cap="none" spc="0">
                          <a:solidFill>
                            <a:schemeClr val="tx1"/>
                          </a:solidFill>
                        </a:rPr>
                        <a:t>Inappropriate clothing </a:t>
                      </a: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Compulsive stealing </a:t>
                      </a: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cap="none" spc="0">
                          <a:solidFill>
                            <a:schemeClr val="tx1"/>
                          </a:solidFill>
                        </a:rPr>
                        <a:t>Constant tiredness</a:t>
                      </a:r>
                    </a:p>
                  </a:txBody>
                  <a:tcPr marL="61862" marR="50098" marT="17675" marB="132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709206027"/>
                  </a:ext>
                </a:extLst>
              </a:tr>
              <a:tr h="632518">
                <a:tc>
                  <a:txBody>
                    <a:bodyPr/>
                    <a:lstStyle/>
                    <a:p>
                      <a:pPr algn="ctr"/>
                      <a:r>
                        <a:rPr lang="en-GB" sz="1500" b="1" cap="none" spc="0">
                          <a:solidFill>
                            <a:schemeClr val="tx1"/>
                          </a:solidFill>
                        </a:rPr>
                        <a:t>Drug and Solvent abuse</a:t>
                      </a:r>
                    </a:p>
                  </a:txBody>
                  <a:tcPr marL="61862" marR="50098" marT="17675" marB="132562">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GB" sz="1500" b="1" cap="none" spc="0">
                          <a:solidFill>
                            <a:schemeClr val="tx1"/>
                          </a:solidFill>
                        </a:rPr>
                        <a:t>Soiling clothes (age/stage)</a:t>
                      </a:r>
                    </a:p>
                  </a:txBody>
                  <a:tcPr marL="61862" marR="50098" marT="17675" marB="13256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GB" sz="1500" b="1" cap="none" spc="0">
                          <a:solidFill>
                            <a:schemeClr val="tx1"/>
                          </a:solidFill>
                        </a:rPr>
                        <a:t>Older relationships</a:t>
                      </a:r>
                    </a:p>
                  </a:txBody>
                  <a:tcPr marL="61862" marR="50098" marT="17675" marB="13256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GB" sz="1500" b="1" cap="none" spc="0">
                          <a:solidFill>
                            <a:schemeClr val="tx1"/>
                          </a:solidFill>
                        </a:rPr>
                        <a:t>STI’s</a:t>
                      </a:r>
                    </a:p>
                  </a:txBody>
                  <a:tcPr marL="61862" marR="50098" marT="17675" marB="13256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509770665"/>
                  </a:ext>
                </a:extLst>
              </a:tr>
            </a:tbl>
          </a:graphicData>
        </a:graphic>
      </p:graphicFrame>
    </p:spTree>
    <p:extLst>
      <p:ext uri="{BB962C8B-B14F-4D97-AF65-F5344CB8AC3E}">
        <p14:creationId xmlns:p14="http://schemas.microsoft.com/office/powerpoint/2010/main" val="38923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1171074" y="1396686"/>
            <a:ext cx="3240506" cy="4064628"/>
          </a:xfrm>
        </p:spPr>
        <p:txBody>
          <a:bodyPr>
            <a:normAutofit/>
          </a:bodyPr>
          <a:lstStyle/>
          <a:p>
            <a:r>
              <a:rPr lang="en-GB">
                <a:solidFill>
                  <a:srgbClr val="FFFFFF"/>
                </a:solidFill>
              </a:rPr>
              <a:t>Vulnerable Children </a:t>
            </a:r>
          </a:p>
        </p:txBody>
      </p:sp>
      <p:sp>
        <p:nvSpPr>
          <p:cNvPr id="16" name="Arc 1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GB" sz="2400" dirty="0"/>
              <a:t>All children in our care have the right to be safeguarded and we should be diligent in monitoring signs and concerns. </a:t>
            </a:r>
          </a:p>
          <a:p>
            <a:pPr marL="0" indent="0">
              <a:buNone/>
            </a:pPr>
            <a:r>
              <a:rPr lang="en-GB" sz="2400" dirty="0"/>
              <a:t>We need to be aware that </a:t>
            </a:r>
            <a:r>
              <a:rPr lang="en-GB" sz="2400" b="1" dirty="0"/>
              <a:t>some children are at higher risk of abuse and exploitation</a:t>
            </a:r>
            <a:r>
              <a:rPr lang="en-GB" sz="2400" dirty="0"/>
              <a:t>:</a:t>
            </a:r>
            <a:endParaRPr lang="en-GB" sz="2400" dirty="0">
              <a:cs typeface="Calibri"/>
            </a:endParaRPr>
          </a:p>
          <a:p>
            <a:pPr marL="0" indent="0">
              <a:buNone/>
            </a:pPr>
            <a:endParaRPr lang="en-GB" sz="2400" b="1">
              <a:cs typeface="Calibri"/>
            </a:endParaRPr>
          </a:p>
          <a:p>
            <a:pPr marL="0" indent="0" algn="ctr">
              <a:buNone/>
            </a:pPr>
            <a:r>
              <a:rPr lang="en-GB" sz="2400" b="1" dirty="0">
                <a:solidFill>
                  <a:srgbClr val="00B050"/>
                </a:solidFill>
                <a:cs typeface="Calibri"/>
              </a:rPr>
              <a:t>In your groups identify what can make a child more vulnerable to abuse and exploitation. </a:t>
            </a:r>
          </a:p>
          <a:p>
            <a:pPr marL="0" indent="0">
              <a:buNone/>
            </a:pPr>
            <a:endParaRPr lang="en-GB" sz="2400">
              <a:cs typeface="Calibri" panose="020F0502020204030204"/>
            </a:endParaRPr>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2">
            <a:extLst>
              <a:ext uri="{28A0092B-C50C-407E-A947-70E740481C1C}">
                <a14:useLocalDpi xmlns:a14="http://schemas.microsoft.com/office/drawing/2010/main" val="0"/>
              </a:ext>
            </a:extLst>
          </a:blip>
          <a:stretch>
            <a:fillRect/>
          </a:stretch>
        </p:blipFill>
        <p:spPr>
          <a:xfrm>
            <a:off x="10305098" y="101192"/>
            <a:ext cx="1540828" cy="1157288"/>
          </a:xfrm>
          <a:prstGeom prst="rect">
            <a:avLst/>
          </a:prstGeom>
        </p:spPr>
      </p:pic>
    </p:spTree>
    <p:extLst>
      <p:ext uri="{BB962C8B-B14F-4D97-AF65-F5344CB8AC3E}">
        <p14:creationId xmlns:p14="http://schemas.microsoft.com/office/powerpoint/2010/main" val="86237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643467" y="321734"/>
            <a:ext cx="10905066" cy="1135737"/>
          </a:xfrm>
        </p:spPr>
        <p:txBody>
          <a:bodyPr>
            <a:normAutofit/>
          </a:bodyPr>
          <a:lstStyle/>
          <a:p>
            <a:r>
              <a:rPr lang="en-GB" sz="3600"/>
              <a:t>Vulnerable Children </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643467" y="1782981"/>
            <a:ext cx="10905066" cy="4393982"/>
          </a:xfrm>
        </p:spPr>
        <p:txBody>
          <a:bodyPr>
            <a:normAutofit/>
          </a:bodyPr>
          <a:lstStyle/>
          <a:p>
            <a:pPr marL="0" indent="0">
              <a:buNone/>
            </a:pPr>
            <a:r>
              <a:rPr lang="en-GB" sz="2000"/>
              <a:t>All children in our care have the right to be safeguarded and we should be diligent in monitoring signs and concerns. </a:t>
            </a:r>
          </a:p>
          <a:p>
            <a:pPr marL="0" indent="0">
              <a:buNone/>
            </a:pPr>
            <a:r>
              <a:rPr lang="en-GB" sz="2000"/>
              <a:t>We need to be aware that </a:t>
            </a:r>
            <a:r>
              <a:rPr lang="en-GB" sz="2000" b="1" dirty="0"/>
              <a:t>some children are at higher risk of abuse and exploitation</a:t>
            </a:r>
            <a:r>
              <a:rPr lang="en-GB" sz="2000"/>
              <a:t>:</a:t>
            </a:r>
          </a:p>
          <a:p>
            <a:pPr marL="0" indent="0">
              <a:buNone/>
            </a:pPr>
            <a:endParaRPr lang="en-GB" sz="2000"/>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2">
            <a:extLst>
              <a:ext uri="{28A0092B-C50C-407E-A947-70E740481C1C}">
                <a14:useLocalDpi xmlns:a14="http://schemas.microsoft.com/office/drawing/2010/main" val="0"/>
              </a:ext>
            </a:extLst>
          </a:blip>
          <a:stretch>
            <a:fillRect/>
          </a:stretch>
        </p:blipFill>
        <p:spPr>
          <a:xfrm>
            <a:off x="10305098" y="101192"/>
            <a:ext cx="1540828" cy="1157288"/>
          </a:xfrm>
          <a:prstGeom prst="rect">
            <a:avLst/>
          </a:prstGeom>
        </p:spPr>
      </p:pic>
      <p:sp>
        <p:nvSpPr>
          <p:cNvPr id="2" name="TextBox 1">
            <a:extLst>
              <a:ext uri="{FF2B5EF4-FFF2-40B4-BE49-F238E27FC236}">
                <a16:creationId xmlns:a16="http://schemas.microsoft.com/office/drawing/2014/main" id="{4478CC4D-F839-4A91-8696-1F1C07A16057}"/>
              </a:ext>
            </a:extLst>
          </p:cNvPr>
          <p:cNvSpPr txBox="1"/>
          <p:nvPr/>
        </p:nvSpPr>
        <p:spPr>
          <a:xfrm>
            <a:off x="1146928" y="2801269"/>
            <a:ext cx="4949072" cy="3123932"/>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GB" dirty="0"/>
              <a:t>Previous victim of abuse</a:t>
            </a:r>
            <a:endParaRPr lang="en-GB"/>
          </a:p>
          <a:p>
            <a:pPr marL="285750" indent="-285750">
              <a:spcAft>
                <a:spcPts val="600"/>
              </a:spcAft>
              <a:buFont typeface="Wingdings" panose="05000000000000000000" pitchFamily="2" charset="2"/>
              <a:buChar char="§"/>
            </a:pPr>
            <a:r>
              <a:rPr lang="en-GB" dirty="0"/>
              <a:t>Instability at home (DV, mental health, parental substance misuse and homelessness)</a:t>
            </a:r>
            <a:endParaRPr lang="en-GB"/>
          </a:p>
          <a:p>
            <a:pPr marL="285750" indent="-285750">
              <a:spcAft>
                <a:spcPts val="600"/>
              </a:spcAft>
              <a:buFont typeface="Wingdings" panose="05000000000000000000" pitchFamily="2" charset="2"/>
              <a:buChar char="§"/>
            </a:pPr>
            <a:r>
              <a:rPr lang="en-GB" dirty="0"/>
              <a:t>Recently left care and returned home</a:t>
            </a:r>
            <a:endParaRPr lang="en-GB"/>
          </a:p>
          <a:p>
            <a:pPr marL="285750" indent="-285750">
              <a:spcAft>
                <a:spcPts val="600"/>
              </a:spcAft>
              <a:buFont typeface="Wingdings" panose="05000000000000000000" pitchFamily="2" charset="2"/>
              <a:buChar char="§"/>
            </a:pPr>
            <a:r>
              <a:rPr lang="en-GB" dirty="0"/>
              <a:t>Live in independent accommodation</a:t>
            </a:r>
            <a:endParaRPr lang="en-GB"/>
          </a:p>
          <a:p>
            <a:pPr marL="285750" indent="-285750">
              <a:spcAft>
                <a:spcPts val="600"/>
              </a:spcAft>
              <a:buFont typeface="Wingdings" panose="05000000000000000000" pitchFamily="2" charset="2"/>
              <a:buChar char="§"/>
            </a:pPr>
            <a:r>
              <a:rPr lang="en-GB" dirty="0"/>
              <a:t>Social isolation</a:t>
            </a:r>
            <a:endParaRPr lang="en-GB"/>
          </a:p>
          <a:p>
            <a:pPr marL="285750" indent="-285750">
              <a:spcAft>
                <a:spcPts val="600"/>
              </a:spcAft>
              <a:buFont typeface="Wingdings" panose="05000000000000000000" pitchFamily="2" charset="2"/>
              <a:buChar char="§"/>
            </a:pPr>
            <a:r>
              <a:rPr lang="en-GB" dirty="0"/>
              <a:t>Having SEND/ EHCP</a:t>
            </a:r>
            <a:endParaRPr lang="en-GB"/>
          </a:p>
          <a:p>
            <a:pPr marL="285750" indent="-285750">
              <a:spcAft>
                <a:spcPts val="600"/>
              </a:spcAft>
              <a:buFont typeface="Wingdings" panose="05000000000000000000" pitchFamily="2" charset="2"/>
              <a:buChar char="§"/>
            </a:pPr>
            <a:r>
              <a:rPr lang="en-GB" dirty="0"/>
              <a:t>Having Mental Health</a:t>
            </a:r>
            <a:endParaRPr lang="en-GB"/>
          </a:p>
          <a:p>
            <a:pPr marL="285750" indent="-285750">
              <a:spcAft>
                <a:spcPts val="600"/>
              </a:spcAft>
              <a:buFont typeface="Wingdings" panose="05000000000000000000" pitchFamily="2" charset="2"/>
              <a:buChar char="§"/>
            </a:pPr>
            <a:r>
              <a:rPr lang="en-GB" dirty="0"/>
              <a:t>Connections to Gangs</a:t>
            </a:r>
            <a:endParaRPr lang="en-GB"/>
          </a:p>
        </p:txBody>
      </p:sp>
      <p:sp>
        <p:nvSpPr>
          <p:cNvPr id="4" name="TextBox 3">
            <a:extLst>
              <a:ext uri="{FF2B5EF4-FFF2-40B4-BE49-F238E27FC236}">
                <a16:creationId xmlns:a16="http://schemas.microsoft.com/office/drawing/2014/main" id="{A0486B55-FC37-478D-817E-C3E35F268237}"/>
              </a:ext>
            </a:extLst>
          </p:cNvPr>
          <p:cNvSpPr txBox="1"/>
          <p:nvPr/>
        </p:nvSpPr>
        <p:spPr>
          <a:xfrm>
            <a:off x="6205980" y="2710206"/>
            <a:ext cx="4839092" cy="4108817"/>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GB" dirty="0"/>
              <a:t>Family member in prison or affected by parental offending</a:t>
            </a:r>
            <a:endParaRPr lang="en-GB"/>
          </a:p>
          <a:p>
            <a:pPr marL="285750" indent="-285750">
              <a:spcAft>
                <a:spcPts val="600"/>
              </a:spcAft>
              <a:buFont typeface="Wingdings" panose="05000000000000000000" pitchFamily="2" charset="2"/>
              <a:buChar char="§"/>
            </a:pPr>
            <a:r>
              <a:rPr lang="en-GB" dirty="0"/>
              <a:t>Misusing drugs and alcohol themselves</a:t>
            </a:r>
            <a:endParaRPr lang="en-GB"/>
          </a:p>
          <a:p>
            <a:pPr marL="285750" indent="-285750">
              <a:spcAft>
                <a:spcPts val="600"/>
              </a:spcAft>
              <a:buFont typeface="Wingdings" panose="05000000000000000000" pitchFamily="2" charset="2"/>
              <a:buChar char="§"/>
            </a:pPr>
            <a:r>
              <a:rPr lang="en-GB" dirty="0"/>
              <a:t>Is at risk of ‘honour’-based abuse (such as FGM or Forced Marriage)</a:t>
            </a:r>
            <a:endParaRPr lang="en-GB"/>
          </a:p>
          <a:p>
            <a:pPr marL="285750" indent="-285750">
              <a:spcAft>
                <a:spcPts val="600"/>
              </a:spcAft>
              <a:buFont typeface="Wingdings" panose="05000000000000000000" pitchFamily="2" charset="2"/>
              <a:buChar char="§"/>
            </a:pPr>
            <a:r>
              <a:rPr lang="en-GB" dirty="0"/>
              <a:t>Privately fostered</a:t>
            </a:r>
            <a:endParaRPr lang="en-GB"/>
          </a:p>
          <a:p>
            <a:pPr marL="285750" indent="-285750">
              <a:spcAft>
                <a:spcPts val="600"/>
              </a:spcAft>
              <a:buFont typeface="Wingdings" panose="05000000000000000000" pitchFamily="2" charset="2"/>
              <a:buChar char="§"/>
            </a:pPr>
            <a:r>
              <a:rPr lang="en-GB" dirty="0"/>
              <a:t>Young Carer</a:t>
            </a:r>
            <a:endParaRPr lang="en-GB"/>
          </a:p>
          <a:p>
            <a:pPr marL="285750" indent="-285750">
              <a:spcAft>
                <a:spcPts val="600"/>
              </a:spcAft>
              <a:buFont typeface="Wingdings" panose="05000000000000000000" pitchFamily="2" charset="2"/>
              <a:buChar char="§"/>
            </a:pPr>
            <a:r>
              <a:rPr lang="en-GB" dirty="0"/>
              <a:t>Persistent absences </a:t>
            </a:r>
            <a:endParaRPr lang="en-GB"/>
          </a:p>
          <a:p>
            <a:pPr marL="285750" indent="-285750">
              <a:spcAft>
                <a:spcPts val="600"/>
              </a:spcAft>
              <a:buFont typeface="Wingdings" panose="05000000000000000000" pitchFamily="2" charset="2"/>
              <a:buChar char="§"/>
            </a:pPr>
            <a:r>
              <a:rPr lang="en-GB" dirty="0"/>
              <a:t>Economic vulnerability – deprivation</a:t>
            </a:r>
            <a:endParaRPr lang="en-GB"/>
          </a:p>
          <a:p>
            <a:pPr marL="285750" indent="-285750">
              <a:spcAft>
                <a:spcPts val="600"/>
              </a:spcAft>
              <a:buFont typeface="Wingdings" panose="05000000000000000000" pitchFamily="2" charset="2"/>
              <a:buChar char="§"/>
            </a:pPr>
            <a:r>
              <a:rPr lang="en-GB" dirty="0"/>
              <a:t>Excluded from school </a:t>
            </a:r>
            <a:endParaRPr lang="en-GB"/>
          </a:p>
          <a:p>
            <a:pPr>
              <a:spcAft>
                <a:spcPts val="600"/>
              </a:spcAft>
            </a:pPr>
            <a:endParaRPr lang="en-GB"/>
          </a:p>
          <a:p>
            <a:pPr marL="285750" indent="-285750">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147826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62DBD-4C88-487C-8A61-1CBF7DC03911}"/>
              </a:ext>
            </a:extLst>
          </p:cNvPr>
          <p:cNvSpPr>
            <a:spLocks noGrp="1"/>
          </p:cNvSpPr>
          <p:nvPr>
            <p:ph type="title"/>
          </p:nvPr>
        </p:nvSpPr>
        <p:spPr>
          <a:xfrm>
            <a:off x="965199" y="447741"/>
            <a:ext cx="4278623" cy="1645919"/>
          </a:xfrm>
        </p:spPr>
        <p:txBody>
          <a:bodyPr>
            <a:normAutofit/>
          </a:bodyPr>
          <a:lstStyle/>
          <a:p>
            <a:r>
              <a:rPr lang="en-GB" sz="4000"/>
              <a:t>Early Help </a:t>
            </a:r>
          </a:p>
        </p:txBody>
      </p:sp>
      <p:sp>
        <p:nvSpPr>
          <p:cNvPr id="23" name="Freeform: Shape 22">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28">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30"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2F46A731-DEC4-40DF-BD10-2FB105468B78}"/>
              </a:ext>
            </a:extLst>
          </p:cNvPr>
          <p:cNvSpPr>
            <a:spLocks noGrp="1"/>
          </p:cNvSpPr>
          <p:nvPr>
            <p:ph idx="1"/>
          </p:nvPr>
        </p:nvSpPr>
        <p:spPr>
          <a:xfrm>
            <a:off x="965199" y="2912937"/>
            <a:ext cx="4741917" cy="3093546"/>
          </a:xfrm>
        </p:spPr>
        <p:txBody>
          <a:bodyPr>
            <a:normAutofit/>
          </a:bodyPr>
          <a:lstStyle/>
          <a:p>
            <a:r>
              <a:rPr lang="en-GB" sz="1300">
                <a:solidFill>
                  <a:schemeClr val="bg1"/>
                </a:solidFill>
              </a:rPr>
              <a:t>Early help means providing support as soon as a problem emerges at any point in a child’s life, from the foundation years through to the teenage years.</a:t>
            </a:r>
          </a:p>
          <a:p>
            <a:r>
              <a:rPr lang="en-GB" sz="1300">
                <a:solidFill>
                  <a:schemeClr val="bg1"/>
                </a:solidFill>
              </a:rPr>
              <a:t>If early help is appropriate, the DSL (or deputy) will generally lead on liaising with other agencies and setting up an inter-agency assessment as appropriate. </a:t>
            </a:r>
          </a:p>
          <a:p>
            <a:r>
              <a:rPr lang="en-GB" sz="1300">
                <a:solidFill>
                  <a:schemeClr val="bg1"/>
                </a:solidFill>
              </a:rPr>
              <a:t>Staff may be required to support other agencies and professionals in an early help assessment, in some cases acting as the lead practitioner. </a:t>
            </a:r>
          </a:p>
          <a:p>
            <a:r>
              <a:rPr lang="en-GB" sz="1300">
                <a:solidFill>
                  <a:schemeClr val="bg1"/>
                </a:solidFill>
              </a:rPr>
              <a:t>Cases should be kept under constant review and consideration given to a referral to children’s social care for assessment for statutory services if the child’s situation does not appear to be improving or is getting worse.</a:t>
            </a:r>
          </a:p>
        </p:txBody>
      </p:sp>
      <p:pic>
        <p:nvPicPr>
          <p:cNvPr id="9" name="Picture 8" descr="A screenshot of a computer&#10;&#10;Description automatically generated with low confidence">
            <a:extLst>
              <a:ext uri="{FF2B5EF4-FFF2-40B4-BE49-F238E27FC236}">
                <a16:creationId xmlns:a16="http://schemas.microsoft.com/office/drawing/2014/main" id="{3B80CAFE-ED5A-4C6D-A156-C10F7324F586}"/>
              </a:ext>
            </a:extLst>
          </p:cNvPr>
          <p:cNvPicPr/>
          <p:nvPr/>
        </p:nvPicPr>
        <p:blipFill>
          <a:blip r:embed="rId2">
            <a:extLst>
              <a:ext uri="{28A0092B-C50C-407E-A947-70E740481C1C}">
                <a14:useLocalDpi xmlns:a14="http://schemas.microsoft.com/office/drawing/2010/main" val="0"/>
              </a:ext>
            </a:extLst>
          </a:blip>
          <a:stretch>
            <a:fillRect/>
          </a:stretch>
        </p:blipFill>
        <p:spPr>
          <a:xfrm>
            <a:off x="10380512" y="102393"/>
            <a:ext cx="1540828" cy="1157288"/>
          </a:xfrm>
          <a:prstGeom prst="rect">
            <a:avLst/>
          </a:prstGeom>
        </p:spPr>
      </p:pic>
    </p:spTree>
    <p:extLst>
      <p:ext uri="{BB962C8B-B14F-4D97-AF65-F5344CB8AC3E}">
        <p14:creationId xmlns:p14="http://schemas.microsoft.com/office/powerpoint/2010/main" val="159858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jigsaw puzzle, indoor, close, decorated&#10;&#10;Description automatically generated">
            <a:extLst>
              <a:ext uri="{FF2B5EF4-FFF2-40B4-BE49-F238E27FC236}">
                <a16:creationId xmlns:a16="http://schemas.microsoft.com/office/drawing/2014/main" id="{CAB45B31-64A0-23C0-4242-10A8A3934326}"/>
              </a:ext>
            </a:extLst>
          </p:cNvPr>
          <p:cNvPicPr>
            <a:picLocks noChangeAspect="1"/>
          </p:cNvPicPr>
          <p:nvPr/>
        </p:nvPicPr>
        <p:blipFill rotWithShape="1">
          <a:blip r:embed="rId2"/>
          <a:srcRect l="16213" r="13288"/>
          <a:stretch/>
        </p:blipFill>
        <p:spPr>
          <a:xfrm>
            <a:off x="2522356"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838200" y="365125"/>
            <a:ext cx="3822189" cy="1899912"/>
          </a:xfrm>
        </p:spPr>
        <p:txBody>
          <a:bodyPr>
            <a:normAutofit/>
          </a:bodyPr>
          <a:lstStyle/>
          <a:p>
            <a:r>
              <a:rPr lang="en-GB" sz="4000"/>
              <a:t>Responding to a safeguarding disclosure</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838200" y="2434201"/>
            <a:ext cx="3822189" cy="3742762"/>
          </a:xfrm>
        </p:spPr>
        <p:txBody>
          <a:bodyPr>
            <a:normAutofit/>
          </a:bodyPr>
          <a:lstStyle/>
          <a:p>
            <a:pPr marL="0" indent="0">
              <a:buNone/>
            </a:pPr>
            <a:r>
              <a:rPr lang="en-GB" sz="1700"/>
              <a:t>There are three different types of disclosures:</a:t>
            </a:r>
          </a:p>
          <a:p>
            <a:pPr marL="0" indent="0">
              <a:buNone/>
            </a:pPr>
            <a:endParaRPr lang="en-GB" sz="1700"/>
          </a:p>
          <a:p>
            <a:r>
              <a:rPr lang="en-GB" sz="1700"/>
              <a:t>Full – child shares all of the history </a:t>
            </a:r>
          </a:p>
          <a:p>
            <a:pPr marL="0" indent="0">
              <a:buNone/>
            </a:pPr>
            <a:endParaRPr lang="en-GB" sz="1700"/>
          </a:p>
          <a:p>
            <a:r>
              <a:rPr lang="en-GB" sz="1700"/>
              <a:t>Indirect – child may tell you through story/writing/art/drama/third party</a:t>
            </a:r>
          </a:p>
          <a:p>
            <a:pPr marL="0" indent="0">
              <a:buNone/>
            </a:pPr>
            <a:endParaRPr lang="en-GB" sz="1700"/>
          </a:p>
          <a:p>
            <a:r>
              <a:rPr lang="en-GB" sz="1700"/>
              <a:t>Partial – child tells you only part of the story, missing out important details.</a:t>
            </a:r>
          </a:p>
          <a:p>
            <a:endParaRPr lang="en-GB" sz="1700"/>
          </a:p>
        </p:txBody>
      </p:sp>
    </p:spTree>
    <p:extLst>
      <p:ext uri="{BB962C8B-B14F-4D97-AF65-F5344CB8AC3E}">
        <p14:creationId xmlns:p14="http://schemas.microsoft.com/office/powerpoint/2010/main" val="291329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838200" y="365125"/>
            <a:ext cx="10515600" cy="1828444"/>
          </a:xfrm>
        </p:spPr>
        <p:txBody>
          <a:bodyPr>
            <a:normAutofit/>
          </a:bodyPr>
          <a:lstStyle/>
          <a:p>
            <a:r>
              <a:rPr lang="en-GB" sz="5200"/>
              <a:t>Responding to a safeguarding disclosure</a:t>
            </a:r>
          </a:p>
        </p:txBody>
      </p:sp>
      <p:sp>
        <p:nvSpPr>
          <p:cNvPr id="26" name="Content Placeholder 5">
            <a:extLst>
              <a:ext uri="{FF2B5EF4-FFF2-40B4-BE49-F238E27FC236}">
                <a16:creationId xmlns:a16="http://schemas.microsoft.com/office/drawing/2014/main" id="{A52E5E75-FB3C-46C3-81D4-BF43459D4791}"/>
              </a:ext>
            </a:extLst>
          </p:cNvPr>
          <p:cNvSpPr>
            <a:spLocks noGrp="1"/>
          </p:cNvSpPr>
          <p:nvPr>
            <p:ph sz="half" idx="1"/>
          </p:nvPr>
        </p:nvSpPr>
        <p:spPr>
          <a:xfrm>
            <a:off x="838200" y="2398626"/>
            <a:ext cx="5158427" cy="3730460"/>
          </a:xfrm>
        </p:spPr>
        <p:txBody>
          <a:bodyPr vert="horz" lIns="91440" tIns="45720" rIns="91440" bIns="45720" rtlCol="0" anchor="t">
            <a:normAutofit/>
          </a:bodyPr>
          <a:lstStyle/>
          <a:p>
            <a:pPr marL="342900" indent="-342900" eaLnBrk="1" fontAlgn="auto" hangingPunct="1">
              <a:spcAft>
                <a:spcPts val="0"/>
              </a:spcAft>
              <a:buFont typeface="Arial" pitchFamily="34" charset="0"/>
              <a:buChar char="•"/>
              <a:defRPr/>
            </a:pPr>
            <a:r>
              <a:rPr lang="en-US" sz="1700" dirty="0"/>
              <a:t>Stay calm and reassuring</a:t>
            </a:r>
            <a:r>
              <a:rPr lang="en-GB" sz="1700" dirty="0"/>
              <a:t>.</a:t>
            </a:r>
            <a:endParaRPr lang="en-US" sz="1700" dirty="0"/>
          </a:p>
          <a:p>
            <a:pPr marL="342900" indent="-342900" eaLnBrk="1" fontAlgn="auto" hangingPunct="1">
              <a:spcAft>
                <a:spcPts val="0"/>
              </a:spcAft>
              <a:buFont typeface="Arial" pitchFamily="34" charset="0"/>
              <a:buChar char="•"/>
              <a:defRPr/>
            </a:pPr>
            <a:r>
              <a:rPr lang="en-US" sz="1700" dirty="0"/>
              <a:t>Arrange a time and place to talk privately</a:t>
            </a:r>
            <a:r>
              <a:rPr lang="en-GB" sz="1700" dirty="0"/>
              <a:t>.</a:t>
            </a:r>
            <a:endParaRPr lang="en-US" sz="1700" dirty="0"/>
          </a:p>
          <a:p>
            <a:pPr marL="342900" indent="-342900" eaLnBrk="1" fontAlgn="auto" hangingPunct="1">
              <a:spcAft>
                <a:spcPts val="0"/>
              </a:spcAft>
              <a:buFont typeface="Arial" pitchFamily="34" charset="0"/>
              <a:buChar char="•"/>
              <a:defRPr/>
            </a:pPr>
            <a:r>
              <a:rPr lang="en-US" sz="1700" dirty="0"/>
              <a:t>Explain that you cannot promise to keep secrets</a:t>
            </a:r>
            <a:r>
              <a:rPr lang="en-GB" sz="1700" dirty="0"/>
              <a:t> but you will keep the matter as confidential as possible.</a:t>
            </a:r>
            <a:endParaRPr lang="en-US" sz="1700" dirty="0"/>
          </a:p>
          <a:p>
            <a:pPr marL="342900" indent="-342900" eaLnBrk="1" fontAlgn="auto" hangingPunct="1">
              <a:spcAft>
                <a:spcPts val="0"/>
              </a:spcAft>
              <a:buFont typeface="Arial" pitchFamily="34" charset="0"/>
              <a:buChar char="•"/>
              <a:defRPr/>
            </a:pPr>
            <a:r>
              <a:rPr lang="en-US" sz="1700" dirty="0"/>
              <a:t>Don’t make any other promises to the child</a:t>
            </a:r>
            <a:r>
              <a:rPr lang="en-GB" sz="1700" dirty="0"/>
              <a:t>.</a:t>
            </a:r>
            <a:endParaRPr lang="en-US" sz="1700" dirty="0"/>
          </a:p>
          <a:p>
            <a:pPr marL="342900" indent="-342900" eaLnBrk="1" fontAlgn="auto" hangingPunct="1">
              <a:spcAft>
                <a:spcPts val="0"/>
              </a:spcAft>
              <a:buFont typeface="Arial" pitchFamily="34" charset="0"/>
              <a:buChar char="•"/>
              <a:defRPr/>
            </a:pPr>
            <a:r>
              <a:rPr lang="en-US" sz="1700" dirty="0"/>
              <a:t>Listen and reassure</a:t>
            </a:r>
            <a:r>
              <a:rPr lang="en-GB" sz="1700" dirty="0"/>
              <a:t>.</a:t>
            </a:r>
            <a:endParaRPr lang="en-US" sz="1700" dirty="0"/>
          </a:p>
          <a:p>
            <a:pPr marL="342900" indent="-342900" eaLnBrk="1" fontAlgn="auto" hangingPunct="1">
              <a:spcAft>
                <a:spcPts val="0"/>
              </a:spcAft>
              <a:buFont typeface="Arial" pitchFamily="34" charset="0"/>
              <a:buChar char="•"/>
              <a:defRPr/>
            </a:pPr>
            <a:r>
              <a:rPr lang="en-US" sz="1700" dirty="0"/>
              <a:t>Do not press for details and ask leading questions</a:t>
            </a:r>
          </a:p>
          <a:p>
            <a:pPr marL="342900" indent="-342900">
              <a:defRPr/>
            </a:pPr>
            <a:r>
              <a:rPr lang="en-US" sz="1700" dirty="0"/>
              <a:t>Tell the child that they were right to tell</a:t>
            </a:r>
            <a:r>
              <a:rPr lang="en-GB" sz="1700" dirty="0"/>
              <a:t>.</a:t>
            </a:r>
            <a:r>
              <a:rPr lang="en-US" sz="1700" dirty="0"/>
              <a:t> </a:t>
            </a:r>
          </a:p>
          <a:p>
            <a:pPr marL="342900" indent="-342900">
              <a:defRPr/>
            </a:pPr>
            <a:r>
              <a:rPr lang="en-US" sz="1700" b="1" dirty="0"/>
              <a:t>As soon as possible afterwards, record your conversation with the child and inform the DSL</a:t>
            </a:r>
            <a:r>
              <a:rPr lang="en-GB" sz="1700" b="1" dirty="0"/>
              <a:t>.</a:t>
            </a:r>
            <a:endParaRPr lang="en-GB" sz="1700" b="1" dirty="0">
              <a:cs typeface="Calibri"/>
            </a:endParaRPr>
          </a:p>
          <a:p>
            <a:pPr marL="342900" indent="-342900"/>
            <a:r>
              <a:rPr lang="en-GB" sz="1700" b="1" dirty="0">
                <a:cs typeface="Calibri"/>
              </a:rPr>
              <a:t>Record on CPOMS</a:t>
            </a:r>
          </a:p>
          <a:p>
            <a:pPr marL="0" indent="0">
              <a:buNone/>
            </a:pPr>
            <a:endParaRPr lang="en-GB" sz="1700" dirty="0"/>
          </a:p>
          <a:p>
            <a:pPr marL="0" indent="0">
              <a:buNone/>
            </a:pPr>
            <a:endParaRPr lang="en-GB" sz="1700" dirty="0">
              <a:cs typeface="Calibri" panose="020F0502020204030204"/>
            </a:endParaRPr>
          </a:p>
        </p:txBody>
      </p:sp>
      <p:sp>
        <p:nvSpPr>
          <p:cNvPr id="3" name="Content Placeholder 2">
            <a:extLst>
              <a:ext uri="{FF2B5EF4-FFF2-40B4-BE49-F238E27FC236}">
                <a16:creationId xmlns:a16="http://schemas.microsoft.com/office/drawing/2014/main" id="{9ADE7F39-BF04-44F8-A9E9-120D63C2704C}"/>
              </a:ext>
            </a:extLst>
          </p:cNvPr>
          <p:cNvSpPr>
            <a:spLocks noGrp="1"/>
          </p:cNvSpPr>
          <p:nvPr>
            <p:ph sz="half" idx="2"/>
          </p:nvPr>
        </p:nvSpPr>
        <p:spPr>
          <a:xfrm>
            <a:off x="6510467" y="2193569"/>
            <a:ext cx="5164645" cy="3730460"/>
          </a:xfrm>
        </p:spPr>
        <p:txBody>
          <a:bodyPr>
            <a:normAutofit/>
          </a:bodyPr>
          <a:lstStyle/>
          <a:p>
            <a:pPr marL="0" indent="0" algn="ctr">
              <a:buNone/>
            </a:pPr>
            <a:r>
              <a:rPr lang="en-GB" sz="1700" b="1" dirty="0"/>
              <a:t>Use the 4 W’s:</a:t>
            </a:r>
          </a:p>
          <a:p>
            <a:pPr marL="0" indent="0" algn="ctr">
              <a:buNone/>
            </a:pPr>
            <a:r>
              <a:rPr lang="en-GB" sz="1700" dirty="0"/>
              <a:t>Who – was the person?</a:t>
            </a:r>
          </a:p>
          <a:p>
            <a:pPr marL="0" indent="0" algn="ctr">
              <a:buNone/>
            </a:pPr>
            <a:r>
              <a:rPr lang="en-GB" sz="1700" dirty="0"/>
              <a:t>What – did they do?</a:t>
            </a:r>
          </a:p>
          <a:p>
            <a:pPr marL="0" indent="0" algn="ctr">
              <a:buNone/>
            </a:pPr>
            <a:r>
              <a:rPr lang="en-GB" sz="1700" dirty="0"/>
              <a:t>When – did this happen?</a:t>
            </a:r>
          </a:p>
          <a:p>
            <a:pPr marL="0" indent="0" algn="ctr">
              <a:buNone/>
            </a:pPr>
            <a:r>
              <a:rPr lang="en-GB" sz="1700" dirty="0"/>
              <a:t>Where – did this happen?</a:t>
            </a:r>
          </a:p>
          <a:p>
            <a:pPr marL="0" indent="0" algn="ctr">
              <a:buNone/>
            </a:pPr>
            <a:endParaRPr lang="en-GB" sz="1700" dirty="0"/>
          </a:p>
          <a:p>
            <a:pPr marL="0" indent="0" algn="ctr">
              <a:buNone/>
            </a:pPr>
            <a:r>
              <a:rPr lang="en-GB" sz="1700" b="1" dirty="0"/>
              <a:t>Use TED:</a:t>
            </a:r>
          </a:p>
          <a:p>
            <a:pPr marL="0" indent="0" algn="ctr">
              <a:buNone/>
            </a:pPr>
            <a:r>
              <a:rPr lang="en-GB" sz="1700" dirty="0"/>
              <a:t>Tell me</a:t>
            </a:r>
          </a:p>
          <a:p>
            <a:pPr marL="0" indent="0" algn="ctr">
              <a:buNone/>
            </a:pPr>
            <a:r>
              <a:rPr lang="en-GB" sz="1700" dirty="0"/>
              <a:t>Explain to me</a:t>
            </a:r>
          </a:p>
          <a:p>
            <a:pPr marL="0" indent="0" algn="ctr">
              <a:buNone/>
            </a:pPr>
            <a:r>
              <a:rPr lang="en-GB" sz="1700" dirty="0"/>
              <a:t>Describe to me</a:t>
            </a:r>
          </a:p>
          <a:p>
            <a:endParaRPr lang="en-GB" sz="1700" dirty="0"/>
          </a:p>
        </p:txBody>
      </p:sp>
      <p:pic>
        <p:nvPicPr>
          <p:cNvPr id="8" name="Picture 7" descr="A screenshot of a computer&#10;&#10;Description automatically generated with low confidence">
            <a:extLst>
              <a:ext uri="{FF2B5EF4-FFF2-40B4-BE49-F238E27FC236}">
                <a16:creationId xmlns:a16="http://schemas.microsoft.com/office/drawing/2014/main" id="{084F10B1-2162-4273-BB68-CB34879339CD}"/>
              </a:ext>
            </a:extLst>
          </p:cNvPr>
          <p:cNvPicPr/>
          <p:nvPr/>
        </p:nvPicPr>
        <p:blipFill>
          <a:blip r:embed="rId2">
            <a:extLst>
              <a:ext uri="{28A0092B-C50C-407E-A947-70E740481C1C}">
                <a14:useLocalDpi xmlns:a14="http://schemas.microsoft.com/office/drawing/2010/main" val="0"/>
              </a:ext>
            </a:extLst>
          </a:blip>
          <a:stretch>
            <a:fillRect/>
          </a:stretch>
        </p:blipFill>
        <p:spPr>
          <a:xfrm>
            <a:off x="10295286" y="355327"/>
            <a:ext cx="1540828" cy="1157288"/>
          </a:xfrm>
          <a:prstGeom prst="rect">
            <a:avLst/>
          </a:prstGeom>
        </p:spPr>
      </p:pic>
    </p:spTree>
    <p:extLst>
      <p:ext uri="{BB962C8B-B14F-4D97-AF65-F5344CB8AC3E}">
        <p14:creationId xmlns:p14="http://schemas.microsoft.com/office/powerpoint/2010/main" val="221920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8C02D5-B5A2-4868-9C21-03B37A80C78A}"/>
              </a:ext>
            </a:extLst>
          </p:cNvPr>
          <p:cNvSpPr>
            <a:spLocks noGrp="1"/>
          </p:cNvSpPr>
          <p:nvPr>
            <p:ph type="title"/>
          </p:nvPr>
        </p:nvSpPr>
        <p:spPr>
          <a:xfrm>
            <a:off x="648929" y="629266"/>
            <a:ext cx="3505495" cy="1622321"/>
          </a:xfrm>
        </p:spPr>
        <p:txBody>
          <a:bodyPr>
            <a:normAutofit/>
          </a:bodyPr>
          <a:lstStyle/>
          <a:p>
            <a:r>
              <a:rPr lang="en-GB" sz="3700"/>
              <a:t>Recording your Concern on CPOMS </a:t>
            </a:r>
          </a:p>
        </p:txBody>
      </p:sp>
      <p:sp>
        <p:nvSpPr>
          <p:cNvPr id="6" name="Content Placeholder 5">
            <a:extLst>
              <a:ext uri="{FF2B5EF4-FFF2-40B4-BE49-F238E27FC236}">
                <a16:creationId xmlns:a16="http://schemas.microsoft.com/office/drawing/2014/main" id="{A4013BF7-D961-4A74-BC17-CEA3A4B4204B}"/>
              </a:ext>
            </a:extLst>
          </p:cNvPr>
          <p:cNvSpPr>
            <a:spLocks noGrp="1"/>
          </p:cNvSpPr>
          <p:nvPr>
            <p:ph idx="1"/>
          </p:nvPr>
        </p:nvSpPr>
        <p:spPr>
          <a:xfrm>
            <a:off x="648931" y="2438400"/>
            <a:ext cx="3505494" cy="3785419"/>
          </a:xfrm>
        </p:spPr>
        <p:txBody>
          <a:bodyPr>
            <a:normAutofit/>
          </a:bodyPr>
          <a:lstStyle/>
          <a:p>
            <a:pPr marL="0" indent="0">
              <a:buNone/>
            </a:pPr>
            <a:r>
              <a:rPr lang="en-GB" sz="2000"/>
              <a:t>Ensure your records include:</a:t>
            </a:r>
          </a:p>
          <a:p>
            <a:pPr marL="0" indent="0">
              <a:buNone/>
            </a:pPr>
            <a:endParaRPr lang="en-GB" sz="2000"/>
          </a:p>
          <a:p>
            <a:pPr marL="0" indent="0">
              <a:buNone/>
            </a:pPr>
            <a:r>
              <a:rPr lang="en-GB" sz="2000"/>
              <a:t>• a clear and comprehensive summary of the concern; </a:t>
            </a:r>
          </a:p>
          <a:p>
            <a:pPr marL="0" indent="0">
              <a:buNone/>
            </a:pPr>
            <a:r>
              <a:rPr lang="en-GB" sz="2000"/>
              <a:t>• details of how the concern was followed up and resolved; </a:t>
            </a:r>
          </a:p>
          <a:p>
            <a:pPr marL="0" indent="0">
              <a:buNone/>
            </a:pPr>
            <a:r>
              <a:rPr lang="en-GB" sz="2000"/>
              <a:t>• a note of any action taken, decisions reached and the outcome. </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cpoms">
            <a:extLst>
              <a:ext uri="{FF2B5EF4-FFF2-40B4-BE49-F238E27FC236}">
                <a16:creationId xmlns:a16="http://schemas.microsoft.com/office/drawing/2014/main" id="{B8F3BA57-AB4C-4A3B-9A10-89AAF8962D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2088076"/>
            <a:ext cx="6019331" cy="26786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6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06DDC6-59F0-400D-9EE4-729D66E9A460}"/>
              </a:ext>
            </a:extLst>
          </p:cNvPr>
          <p:cNvSpPr txBox="1">
            <a:spLocks/>
          </p:cNvSpPr>
          <p:nvPr/>
        </p:nvSpPr>
        <p:spPr>
          <a:xfrm>
            <a:off x="648929" y="62926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chemeClr val="tx1"/>
                </a:solidFill>
                <a:latin typeface="+mj-lt"/>
                <a:ea typeface="+mj-ea"/>
                <a:cs typeface="+mj-cs"/>
              </a:rPr>
              <a:t>Receiving a disclosure</a:t>
            </a:r>
          </a:p>
        </p:txBody>
      </p:sp>
      <p:sp>
        <p:nvSpPr>
          <p:cNvPr id="8" name="Rectangle 7">
            <a:extLst>
              <a:ext uri="{FF2B5EF4-FFF2-40B4-BE49-F238E27FC236}">
                <a16:creationId xmlns:a16="http://schemas.microsoft.com/office/drawing/2014/main" id="{70E4F729-912C-4A58-822A-44C05124CDCA}"/>
              </a:ext>
            </a:extLst>
          </p:cNvPr>
          <p:cNvSpPr/>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hlinkClick r:id="rId3"/>
              </a:rPr>
              <a:t>Responding to a Child's Disclosure of Abuse | NSPCC Learning - YouTube</a:t>
            </a:r>
            <a:endParaRPr lang="en-US" sz="200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Responding to a Child&amp;#39;s Disclosure of Abuse | NSPCC Learning">
            <a:hlinkClick r:id="" action="ppaction://media"/>
            <a:extLst>
              <a:ext uri="{FF2B5EF4-FFF2-40B4-BE49-F238E27FC236}">
                <a16:creationId xmlns:a16="http://schemas.microsoft.com/office/drawing/2014/main" id="{D00831E5-611D-47B9-BE74-058F73B62130}"/>
              </a:ext>
            </a:extLst>
          </p:cNvPr>
          <p:cNvPicPr>
            <a:picLocks noRot="1" noChangeAspect="1"/>
          </p:cNvPicPr>
          <p:nvPr>
            <a:videoFile r:link="rId1"/>
          </p:nvPr>
        </p:nvPicPr>
        <p:blipFill>
          <a:blip r:embed="rId4"/>
          <a:stretch>
            <a:fillRect/>
          </a:stretch>
        </p:blipFill>
        <p:spPr>
          <a:xfrm>
            <a:off x="5405862" y="1170128"/>
            <a:ext cx="6019331" cy="4514498"/>
          </a:xfrm>
          <a:prstGeom prst="rect">
            <a:avLst/>
          </a:prstGeom>
          <a:effectLst/>
        </p:spPr>
      </p:pic>
    </p:spTree>
    <p:extLst>
      <p:ext uri="{BB962C8B-B14F-4D97-AF65-F5344CB8AC3E}">
        <p14:creationId xmlns:p14="http://schemas.microsoft.com/office/powerpoint/2010/main" val="300843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C371F-9CFC-4BAA-B318-E86801C57DFA}"/>
              </a:ext>
            </a:extLst>
          </p:cNvPr>
          <p:cNvSpPr>
            <a:spLocks noGrp="1"/>
          </p:cNvSpPr>
          <p:nvPr>
            <p:ph type="title"/>
          </p:nvPr>
        </p:nvSpPr>
        <p:spPr>
          <a:xfrm>
            <a:off x="838200" y="631825"/>
            <a:ext cx="10515600" cy="1325563"/>
          </a:xfrm>
        </p:spPr>
        <p:txBody>
          <a:bodyPr>
            <a:normAutofit/>
          </a:bodyPr>
          <a:lstStyle/>
          <a:p>
            <a:r>
              <a:rPr lang="en-GB"/>
              <a:t>Referral to Children’s Services</a:t>
            </a:r>
          </a:p>
        </p:txBody>
      </p:sp>
      <p:sp>
        <p:nvSpPr>
          <p:cNvPr id="3" name="Content Placeholder 2">
            <a:extLst>
              <a:ext uri="{FF2B5EF4-FFF2-40B4-BE49-F238E27FC236}">
                <a16:creationId xmlns:a16="http://schemas.microsoft.com/office/drawing/2014/main" id="{F68BB317-44DE-415C-93BB-2F715218CCC4}"/>
              </a:ext>
            </a:extLst>
          </p:cNvPr>
          <p:cNvSpPr>
            <a:spLocks noGrp="1"/>
          </p:cNvSpPr>
          <p:nvPr>
            <p:ph idx="1"/>
          </p:nvPr>
        </p:nvSpPr>
        <p:spPr>
          <a:xfrm>
            <a:off x="838200" y="2057400"/>
            <a:ext cx="10515600" cy="3871762"/>
          </a:xfrm>
        </p:spPr>
        <p:txBody>
          <a:bodyPr>
            <a:normAutofit/>
          </a:bodyPr>
          <a:lstStyle/>
          <a:p>
            <a:pPr marL="0" indent="0">
              <a:buNone/>
            </a:pPr>
            <a:r>
              <a:rPr lang="en-GB" sz="1900"/>
              <a:t>The assessment will consider:</a:t>
            </a:r>
          </a:p>
          <a:p>
            <a:r>
              <a:rPr lang="en-GB" sz="1900"/>
              <a:t>If the child requires immediate protection and urgent action is required</a:t>
            </a:r>
          </a:p>
          <a:p>
            <a:r>
              <a:rPr lang="en-GB" sz="1900"/>
              <a:t>Any services are required by the child and family and, if so, what type of services</a:t>
            </a:r>
          </a:p>
          <a:p>
            <a:r>
              <a:rPr lang="en-GB" sz="1900"/>
              <a:t>If the child is in need and should be assessed under section 17 of the Children Act 1989</a:t>
            </a:r>
          </a:p>
          <a:p>
            <a:r>
              <a:rPr lang="en-GB" sz="1900"/>
              <a:t>There is reasonable cause to suspect the child is suffering, or likely to suffer, significant harm, and whether enquiries must be made and the child assessed under section 47 of the Children Act 1989. </a:t>
            </a:r>
          </a:p>
          <a:p>
            <a:r>
              <a:rPr lang="en-GB" sz="1900"/>
              <a:t>Further specialist assessments are required to help the LA to decide what further action to take. </a:t>
            </a:r>
          </a:p>
          <a:p>
            <a:pPr marL="0" indent="0">
              <a:buNone/>
            </a:pPr>
            <a:endParaRPr lang="en-GB" sz="1900"/>
          </a:p>
          <a:p>
            <a:pPr marL="0" indent="0">
              <a:buNone/>
            </a:pPr>
            <a:r>
              <a:rPr lang="en-GB" sz="1900"/>
              <a:t>If the child’s situation does not improve the DSL/DDSL must consider escalating through LA procedures. </a:t>
            </a:r>
          </a:p>
          <a:p>
            <a:endParaRPr lang="en-GB" sz="1900"/>
          </a:p>
          <a:p>
            <a:pPr marL="0" indent="0">
              <a:buNone/>
            </a:pPr>
            <a:endParaRPr lang="en-GB" sz="1900"/>
          </a:p>
        </p:txBody>
      </p:sp>
      <p:pic>
        <p:nvPicPr>
          <p:cNvPr id="9" name="Picture 8" descr="A screenshot of a computer&#10;&#10;Description automatically generated with low confidence">
            <a:extLst>
              <a:ext uri="{FF2B5EF4-FFF2-40B4-BE49-F238E27FC236}">
                <a16:creationId xmlns:a16="http://schemas.microsoft.com/office/drawing/2014/main" id="{890345C6-1B61-4FE6-BEE5-15E1407E8AD3}"/>
              </a:ext>
            </a:extLst>
          </p:cNvPr>
          <p:cNvPicPr/>
          <p:nvPr/>
        </p:nvPicPr>
        <p:blipFill>
          <a:blip r:embed="rId2">
            <a:extLst>
              <a:ext uri="{28A0092B-C50C-407E-A947-70E740481C1C}">
                <a14:useLocalDpi xmlns:a14="http://schemas.microsoft.com/office/drawing/2010/main" val="0"/>
              </a:ext>
            </a:extLst>
          </a:blip>
          <a:stretch>
            <a:fillRect/>
          </a:stretch>
        </p:blipFill>
        <p:spPr>
          <a:xfrm>
            <a:off x="10380512" y="102393"/>
            <a:ext cx="1540828" cy="1157288"/>
          </a:xfrm>
          <a:prstGeom prst="rect">
            <a:avLst/>
          </a:prstGeom>
        </p:spPr>
      </p:pic>
    </p:spTree>
    <p:extLst>
      <p:ext uri="{BB962C8B-B14F-4D97-AF65-F5344CB8AC3E}">
        <p14:creationId xmlns:p14="http://schemas.microsoft.com/office/powerpoint/2010/main" val="38030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FEFCF-D327-A7AF-D99A-0F5EAAC27BF2}"/>
              </a:ext>
            </a:extLst>
          </p:cNvPr>
          <p:cNvSpPr>
            <a:spLocks noGrp="1"/>
          </p:cNvSpPr>
          <p:nvPr>
            <p:ph type="title"/>
          </p:nvPr>
        </p:nvSpPr>
        <p:spPr>
          <a:xfrm>
            <a:off x="838200" y="459863"/>
            <a:ext cx="10515600" cy="1004594"/>
          </a:xfrm>
        </p:spPr>
        <p:txBody>
          <a:bodyPr>
            <a:normAutofit/>
          </a:bodyPr>
          <a:lstStyle/>
          <a:p>
            <a:pPr algn="ctr"/>
            <a:r>
              <a:rPr lang="en-GB" sz="3100" b="1" dirty="0">
                <a:solidFill>
                  <a:srgbClr val="FFFFFF"/>
                </a:solidFill>
                <a:latin typeface="Calibri"/>
                <a:cs typeface="Calibri"/>
              </a:rPr>
              <a:t>Warm Up: Safeguarding loves an acronym – how many do you know?</a:t>
            </a:r>
            <a:endParaRPr lang="en-US" sz="3100" dirty="0">
              <a:solidFill>
                <a:srgbClr val="FFFFFF"/>
              </a:solidFill>
            </a:endParaRP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315D2900-83FE-BD20-BD4E-BE22896A9BDE}"/>
              </a:ext>
            </a:extLst>
          </p:cNvPr>
          <p:cNvGraphicFramePr>
            <a:graphicFrameLocks noGrp="1"/>
          </p:cNvGraphicFramePr>
          <p:nvPr>
            <p:ph idx="1"/>
            <p:extLst>
              <p:ext uri="{D42A27DB-BD31-4B8C-83A1-F6EECF244321}">
                <p14:modId xmlns:p14="http://schemas.microsoft.com/office/powerpoint/2010/main" val="2678689376"/>
              </p:ext>
            </p:extLst>
          </p:nvPr>
        </p:nvGraphicFramePr>
        <p:xfrm>
          <a:off x="2573012" y="1800911"/>
          <a:ext cx="7045977" cy="4351341"/>
        </p:xfrm>
        <a:graphic>
          <a:graphicData uri="http://schemas.openxmlformats.org/drawingml/2006/table">
            <a:tbl>
              <a:tblPr firstRow="1" firstCol="1" bandRow="1"/>
              <a:tblGrid>
                <a:gridCol w="1879433">
                  <a:extLst>
                    <a:ext uri="{9D8B030D-6E8A-4147-A177-3AD203B41FA5}">
                      <a16:colId xmlns:a16="http://schemas.microsoft.com/office/drawing/2014/main" val="819527928"/>
                    </a:ext>
                  </a:extLst>
                </a:gridCol>
                <a:gridCol w="635367">
                  <a:extLst>
                    <a:ext uri="{9D8B030D-6E8A-4147-A177-3AD203B41FA5}">
                      <a16:colId xmlns:a16="http://schemas.microsoft.com/office/drawing/2014/main" val="954208946"/>
                    </a:ext>
                  </a:extLst>
                </a:gridCol>
                <a:gridCol w="1243760">
                  <a:extLst>
                    <a:ext uri="{9D8B030D-6E8A-4147-A177-3AD203B41FA5}">
                      <a16:colId xmlns:a16="http://schemas.microsoft.com/office/drawing/2014/main" val="2301525169"/>
                    </a:ext>
                  </a:extLst>
                </a:gridCol>
                <a:gridCol w="635367">
                  <a:extLst>
                    <a:ext uri="{9D8B030D-6E8A-4147-A177-3AD203B41FA5}">
                      <a16:colId xmlns:a16="http://schemas.microsoft.com/office/drawing/2014/main" val="2683563844"/>
                    </a:ext>
                  </a:extLst>
                </a:gridCol>
                <a:gridCol w="2016683">
                  <a:extLst>
                    <a:ext uri="{9D8B030D-6E8A-4147-A177-3AD203B41FA5}">
                      <a16:colId xmlns:a16="http://schemas.microsoft.com/office/drawing/2014/main" val="2750738667"/>
                    </a:ext>
                  </a:extLst>
                </a:gridCol>
                <a:gridCol w="635367">
                  <a:extLst>
                    <a:ext uri="{9D8B030D-6E8A-4147-A177-3AD203B41FA5}">
                      <a16:colId xmlns:a16="http://schemas.microsoft.com/office/drawing/2014/main" val="2543810087"/>
                    </a:ext>
                  </a:extLst>
                </a:gridCol>
              </a:tblGrid>
              <a:tr h="672795">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MASH </a:t>
                      </a:r>
                      <a:endParaRPr lang="en-GB" sz="1100">
                        <a:solidFill>
                          <a:srgbClr val="000000"/>
                        </a:solidFill>
                        <a:effectLst/>
                        <a:latin typeface="Calibri"/>
                        <a:ea typeface="Calibri" panose="020F0502020204030204" pitchFamily="34" charset="0"/>
                        <a:cs typeface="Times New Roman"/>
                      </a:endParaRPr>
                    </a:p>
                    <a:p>
                      <a:pPr algn="ctr">
                        <a:lnSpc>
                          <a:spcPct val="107000"/>
                        </a:lnSpc>
                        <a:spcAft>
                          <a:spcPts val="0"/>
                        </a:spcAft>
                      </a:pP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CSE </a:t>
                      </a: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CAMHS/AMHS</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700216"/>
                  </a:ext>
                </a:extLst>
              </a:tr>
              <a:tr h="672795">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SCR   </a:t>
                      </a:r>
                      <a:endParaRPr lang="en-GB" sz="1100">
                        <a:solidFill>
                          <a:srgbClr val="000000"/>
                        </a:solidFill>
                        <a:effectLst/>
                        <a:latin typeface="Calibri"/>
                        <a:ea typeface="Calibri" panose="020F0502020204030204" pitchFamily="34" charset="0"/>
                        <a:cs typeface="Times New Roman"/>
                      </a:endParaRPr>
                    </a:p>
                    <a:p>
                      <a:pPr algn="ctr">
                        <a:lnSpc>
                          <a:spcPct val="107000"/>
                        </a:lnSpc>
                        <a:spcAft>
                          <a:spcPts val="0"/>
                        </a:spcAft>
                      </a:pP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FGM </a:t>
                      </a: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MEHT</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040870"/>
                  </a:ext>
                </a:extLst>
              </a:tr>
              <a:tr h="672795">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CCE</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DSL  </a:t>
                      </a:r>
                      <a:endParaRPr lang="en-GB" sz="1100">
                        <a:solidFill>
                          <a:srgbClr val="000000"/>
                        </a:solidFill>
                        <a:effectLst/>
                        <a:latin typeface="Calibri"/>
                        <a:ea typeface="Calibri" panose="020F0502020204030204" pitchFamily="34" charset="0"/>
                        <a:cs typeface="Times New Roman"/>
                      </a:endParaRPr>
                    </a:p>
                    <a:p>
                      <a:pPr algn="ctr">
                        <a:lnSpc>
                          <a:spcPct val="107000"/>
                        </a:lnSpc>
                        <a:spcAft>
                          <a:spcPts val="0"/>
                        </a:spcAft>
                      </a:pP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VAWG</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461194"/>
                  </a:ext>
                </a:extLst>
              </a:tr>
              <a:tr h="672795">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YOT</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err="1">
                          <a:solidFill>
                            <a:srgbClr val="000000"/>
                          </a:solidFill>
                          <a:effectLst/>
                          <a:latin typeface="Calibri"/>
                          <a:ea typeface="Calibri" panose="020F0502020204030204" pitchFamily="34" charset="0"/>
                          <a:cs typeface="Calibri"/>
                        </a:rPr>
                        <a:t>CiN</a:t>
                      </a:r>
                      <a:r>
                        <a:rPr lang="en-GB" sz="1300">
                          <a:solidFill>
                            <a:srgbClr val="000000"/>
                          </a:solidFill>
                          <a:effectLst/>
                          <a:latin typeface="Calibri"/>
                          <a:ea typeface="Calibri" panose="020F0502020204030204" pitchFamily="34" charset="0"/>
                          <a:cs typeface="Calibri"/>
                        </a:rPr>
                        <a:t> </a:t>
                      </a:r>
                      <a:endParaRPr lang="en-GB" sz="1100">
                        <a:solidFill>
                          <a:srgbClr val="000000"/>
                        </a:solidFill>
                        <a:effectLst/>
                        <a:latin typeface="Calibri"/>
                        <a:ea typeface="Calibri" panose="020F0502020204030204" pitchFamily="34" charset="0"/>
                        <a:cs typeface="Times New Roman"/>
                      </a:endParaRPr>
                    </a:p>
                    <a:p>
                      <a:pPr algn="ctr">
                        <a:lnSpc>
                          <a:spcPct val="107000"/>
                        </a:lnSpc>
                        <a:spcAft>
                          <a:spcPts val="0"/>
                        </a:spcAft>
                      </a:pP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DA</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683982"/>
                  </a:ext>
                </a:extLst>
              </a:tr>
              <a:tr h="672795">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KCSIE</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PEP</a:t>
                      </a:r>
                      <a:endParaRPr lang="en-GB" sz="1100">
                        <a:solidFill>
                          <a:srgbClr val="000000"/>
                        </a:solidFill>
                        <a:effectLst/>
                        <a:latin typeface="Calibri"/>
                        <a:ea typeface="Calibri" panose="020F0502020204030204" pitchFamily="34" charset="0"/>
                        <a:cs typeface="Calibri"/>
                      </a:endParaRPr>
                    </a:p>
                    <a:p>
                      <a:pPr algn="ctr">
                        <a:lnSpc>
                          <a:spcPct val="107000"/>
                        </a:lnSpc>
                        <a:spcAft>
                          <a:spcPts val="0"/>
                        </a:spcAft>
                      </a:pPr>
                      <a:endParaRPr lang="en-GB" sz="1100">
                        <a:solidFill>
                          <a:srgbClr val="000000"/>
                        </a:solidFill>
                        <a:effectLst/>
                        <a:latin typeface="Calibri"/>
                        <a:ea typeface="Calibri" panose="020F0502020204030204" pitchFamily="34" charset="0"/>
                        <a:cs typeface="Times New Roman"/>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YPSI</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673940"/>
                  </a:ext>
                </a:extLst>
              </a:tr>
              <a:tr h="493683">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LAC</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CME</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IAPT</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307636"/>
                  </a:ext>
                </a:extLst>
              </a:tr>
              <a:tr h="493683">
                <a:tc>
                  <a:txBody>
                    <a:bodyPr/>
                    <a:lstStyle/>
                    <a:p>
                      <a:pPr algn="ctr">
                        <a:lnSpc>
                          <a:spcPct val="107000"/>
                        </a:lnSpc>
                        <a:spcAft>
                          <a:spcPts val="0"/>
                        </a:spcAft>
                      </a:pPr>
                      <a:endParaRPr lang="en-GB" sz="1300">
                        <a:solidFill>
                          <a:srgbClr val="333333"/>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333333"/>
                          </a:solidFill>
                          <a:effectLst/>
                          <a:latin typeface="Calibri"/>
                          <a:ea typeface="Calibri" panose="020F0502020204030204" pitchFamily="34" charset="0"/>
                          <a:cs typeface="Calibri"/>
                        </a:rPr>
                        <a:t>ESOL</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highlight>
                          <a:srgbClr val="FFFF00"/>
                        </a:highligh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EHCP</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p>
                      <a:pPr lvl="0" algn="ctr">
                        <a:lnSpc>
                          <a:spcPct val="107000"/>
                        </a:lnSpc>
                        <a:spcAft>
                          <a:spcPts val="0"/>
                        </a:spcAft>
                        <a:buNone/>
                      </a:pPr>
                      <a:r>
                        <a:rPr lang="en-GB" sz="1300">
                          <a:solidFill>
                            <a:srgbClr val="000000"/>
                          </a:solidFill>
                          <a:effectLst/>
                          <a:latin typeface="Calibri"/>
                          <a:ea typeface="Calibri" panose="020F0502020204030204" pitchFamily="34" charset="0"/>
                          <a:cs typeface="Calibri"/>
                        </a:rPr>
                        <a:t>LADO</a:t>
                      </a:r>
                      <a:endParaRPr lang="en-GB" sz="11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300">
                        <a:solidFill>
                          <a:srgbClr val="000000"/>
                        </a:solidFill>
                        <a:effectLst/>
                        <a:latin typeface="Calibri"/>
                        <a:ea typeface="Calibri" panose="020F0502020204030204" pitchFamily="34" charset="0"/>
                        <a:cs typeface="Calibri"/>
                      </a:endParaRPr>
                    </a:p>
                  </a:txBody>
                  <a:tcPr marL="66568" marR="70882" marT="3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81511"/>
                  </a:ext>
                </a:extLst>
              </a:tr>
            </a:tbl>
          </a:graphicData>
        </a:graphic>
      </p:graphicFrame>
    </p:spTree>
    <p:extLst>
      <p:ext uri="{BB962C8B-B14F-4D97-AF65-F5344CB8AC3E}">
        <p14:creationId xmlns:p14="http://schemas.microsoft.com/office/powerpoint/2010/main" val="166530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8C6D-A1ED-445C-90F8-A1D53BD8287A}"/>
              </a:ext>
            </a:extLst>
          </p:cNvPr>
          <p:cNvSpPr>
            <a:spLocks noGrp="1"/>
          </p:cNvSpPr>
          <p:nvPr>
            <p:ph type="title"/>
          </p:nvPr>
        </p:nvSpPr>
        <p:spPr>
          <a:xfrm>
            <a:off x="481013" y="3752849"/>
            <a:ext cx="3290887" cy="2452687"/>
          </a:xfrm>
        </p:spPr>
        <p:txBody>
          <a:bodyPr anchor="ctr">
            <a:normAutofit/>
          </a:bodyPr>
          <a:lstStyle/>
          <a:p>
            <a:r>
              <a:rPr lang="en-GB" sz="3600"/>
              <a:t>Mental Health </a:t>
            </a:r>
          </a:p>
        </p:txBody>
      </p:sp>
      <p:pic>
        <p:nvPicPr>
          <p:cNvPr id="4" name="Picture 4">
            <a:extLst>
              <a:ext uri="{FF2B5EF4-FFF2-40B4-BE49-F238E27FC236}">
                <a16:creationId xmlns:a16="http://schemas.microsoft.com/office/drawing/2014/main" id="{14D0386E-F46F-E30F-7D7F-9F5054FCE0BF}"/>
              </a:ext>
            </a:extLst>
          </p:cNvPr>
          <p:cNvPicPr>
            <a:picLocks noChangeAspect="1"/>
          </p:cNvPicPr>
          <p:nvPr/>
        </p:nvPicPr>
        <p:blipFill rotWithShape="1">
          <a:blip r:embed="rId2"/>
          <a:srcRect t="39712" b="61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B218E0-CCAA-4382-BB0E-603A769F84AF}"/>
              </a:ext>
            </a:extLst>
          </p:cNvPr>
          <p:cNvSpPr>
            <a:spLocks noGrp="1"/>
          </p:cNvSpPr>
          <p:nvPr>
            <p:ph idx="1"/>
          </p:nvPr>
        </p:nvSpPr>
        <p:spPr>
          <a:xfrm>
            <a:off x="4223982" y="3752850"/>
            <a:ext cx="7485413" cy="2452687"/>
          </a:xfrm>
        </p:spPr>
        <p:txBody>
          <a:bodyPr anchor="ctr">
            <a:normAutofit/>
          </a:bodyPr>
          <a:lstStyle/>
          <a:p>
            <a:r>
              <a:rPr lang="en-GB" sz="1500"/>
              <a:t>All staff must be aware that mental health can be an indicator of abuse</a:t>
            </a:r>
          </a:p>
          <a:p>
            <a:r>
              <a:rPr lang="en-GB" sz="1500"/>
              <a:t>Only trained professionals should attempt assessment/diagnosis however all staff can use their professional judgement to identify changes or concerning behaviours. </a:t>
            </a:r>
          </a:p>
          <a:p>
            <a:r>
              <a:rPr lang="en-GB" sz="1500"/>
              <a:t>Abuse, neglect and traumatic experiences can affect children throughout their childhood and into the adulthood. </a:t>
            </a:r>
          </a:p>
          <a:p>
            <a:r>
              <a:rPr lang="en-GB" sz="1500"/>
              <a:t>If you have a concern that child is it immediate risk due to their mental health, behaviours and verbal communication inform your DSL/ member of SLT straight away. </a:t>
            </a:r>
          </a:p>
        </p:txBody>
      </p:sp>
    </p:spTree>
    <p:extLst>
      <p:ext uri="{BB962C8B-B14F-4D97-AF65-F5344CB8AC3E}">
        <p14:creationId xmlns:p14="http://schemas.microsoft.com/office/powerpoint/2010/main" val="34500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48C6D-A1ED-445C-90F8-A1D53BD8287A}"/>
              </a:ext>
            </a:extLst>
          </p:cNvPr>
          <p:cNvSpPr>
            <a:spLocks noGrp="1"/>
          </p:cNvSpPr>
          <p:nvPr>
            <p:ph type="title"/>
          </p:nvPr>
        </p:nvSpPr>
        <p:spPr>
          <a:xfrm>
            <a:off x="686834" y="1153572"/>
            <a:ext cx="3200400" cy="4461163"/>
          </a:xfrm>
        </p:spPr>
        <p:txBody>
          <a:bodyPr>
            <a:normAutofit/>
          </a:bodyPr>
          <a:lstStyle/>
          <a:p>
            <a:r>
              <a:rPr lang="en-GB">
                <a:solidFill>
                  <a:srgbClr val="FFFFFF"/>
                </a:solidFill>
              </a:rPr>
              <a:t>Child on Child Sexual Abuse and Harassment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B218E0-CCAA-4382-BB0E-603A769F84AF}"/>
              </a:ext>
            </a:extLst>
          </p:cNvPr>
          <p:cNvSpPr>
            <a:spLocks noGrp="1"/>
          </p:cNvSpPr>
          <p:nvPr>
            <p:ph idx="1"/>
          </p:nvPr>
        </p:nvSpPr>
        <p:spPr>
          <a:xfrm>
            <a:off x="4447308" y="591344"/>
            <a:ext cx="6906491" cy="5585619"/>
          </a:xfrm>
        </p:spPr>
        <p:txBody>
          <a:bodyPr anchor="ctr">
            <a:normAutofit/>
          </a:bodyPr>
          <a:lstStyle/>
          <a:p>
            <a:pPr marL="0" indent="0">
              <a:buNone/>
            </a:pPr>
            <a:r>
              <a:rPr lang="en-GB" sz="1800" dirty="0"/>
              <a:t>All staff should be aware that children can abuse other </a:t>
            </a:r>
          </a:p>
          <a:p>
            <a:pPr marL="0" indent="0">
              <a:buNone/>
            </a:pPr>
            <a:r>
              <a:rPr lang="en-GB" sz="1800" dirty="0"/>
              <a:t>children (often referred to as peer on peer abuse). </a:t>
            </a:r>
          </a:p>
          <a:p>
            <a:pPr marL="0" indent="0">
              <a:buNone/>
            </a:pPr>
            <a:r>
              <a:rPr lang="en-GB" sz="1800" dirty="0"/>
              <a:t>This is most likely to include, but may not be limited to: </a:t>
            </a:r>
          </a:p>
          <a:p>
            <a:pPr marL="0" indent="0">
              <a:buNone/>
            </a:pPr>
            <a:r>
              <a:rPr lang="en-GB" sz="1800" dirty="0"/>
              <a:t>• bullying (including cyberbullying); </a:t>
            </a:r>
          </a:p>
          <a:p>
            <a:pPr marL="0" indent="0">
              <a:buNone/>
            </a:pPr>
            <a:r>
              <a:rPr lang="en-GB" sz="1800" dirty="0"/>
              <a:t>• physical abuse such as hitting, kicking, shaking, biting, hair pulling, or otherwise causing physical harm; </a:t>
            </a:r>
          </a:p>
          <a:p>
            <a:pPr marL="0" indent="0">
              <a:buNone/>
            </a:pPr>
            <a:r>
              <a:rPr lang="en-GB" sz="1800" dirty="0"/>
              <a:t>• sexual violence such as rape, assault by penetration and sexual assault; </a:t>
            </a:r>
          </a:p>
          <a:p>
            <a:pPr marL="0" indent="0">
              <a:buNone/>
            </a:pPr>
            <a:r>
              <a:rPr lang="en-GB" sz="1800" dirty="0"/>
              <a:t>• sexual harassment such as sexual comments, remarks, jokes and online sexual harassment, which may be stand-alone or part of a broader pattern of abuse; </a:t>
            </a:r>
          </a:p>
          <a:p>
            <a:pPr marL="0" indent="0">
              <a:buNone/>
            </a:pPr>
            <a:r>
              <a:rPr lang="en-GB" sz="1800" dirty="0"/>
              <a:t>• </a:t>
            </a:r>
            <a:r>
              <a:rPr lang="en-GB" sz="1800" dirty="0" err="1"/>
              <a:t>upskirting</a:t>
            </a:r>
            <a:r>
              <a:rPr lang="en-GB" sz="1800" dirty="0"/>
              <a:t>,  which typically involves taking a picture under a person’s clothing without them knowing, with the intention of viewing their genitals or buttocks to obtain sexual gratification, or cause the victim humiliation, distress or alarm; </a:t>
            </a:r>
          </a:p>
          <a:p>
            <a:pPr marL="0" indent="0">
              <a:buNone/>
            </a:pPr>
            <a:r>
              <a:rPr lang="en-GB" sz="1800" dirty="0"/>
              <a:t>• sexting (also known as youth produced sexual imagery); and </a:t>
            </a:r>
          </a:p>
          <a:p>
            <a:pPr marL="0" indent="0">
              <a:buNone/>
            </a:pPr>
            <a:r>
              <a:rPr lang="en-GB" sz="1800" dirty="0"/>
              <a:t>• initiation/hazing type violence and rituals. </a:t>
            </a:r>
          </a:p>
          <a:p>
            <a:pPr marL="0" indent="0">
              <a:buNone/>
            </a:pPr>
            <a:endParaRPr lang="en-GB" sz="1800" dirty="0"/>
          </a:p>
        </p:txBody>
      </p:sp>
      <p:pic>
        <p:nvPicPr>
          <p:cNvPr id="4" name="Picture 3">
            <a:extLst>
              <a:ext uri="{FF2B5EF4-FFF2-40B4-BE49-F238E27FC236}">
                <a16:creationId xmlns:a16="http://schemas.microsoft.com/office/drawing/2014/main" id="{29D2CDEF-9562-437A-989D-59B3BF61C3C3}"/>
              </a:ext>
            </a:extLst>
          </p:cNvPr>
          <p:cNvPicPr>
            <a:picLocks noChangeAspect="1"/>
          </p:cNvPicPr>
          <p:nvPr/>
        </p:nvPicPr>
        <p:blipFill>
          <a:blip r:embed="rId3"/>
          <a:stretch>
            <a:fillRect/>
          </a:stretch>
        </p:blipFill>
        <p:spPr>
          <a:xfrm>
            <a:off x="10200100" y="128628"/>
            <a:ext cx="1542422" cy="1158340"/>
          </a:xfrm>
          <a:prstGeom prst="rect">
            <a:avLst/>
          </a:prstGeom>
        </p:spPr>
      </p:pic>
    </p:spTree>
    <p:extLst>
      <p:ext uri="{BB962C8B-B14F-4D97-AF65-F5344CB8AC3E}">
        <p14:creationId xmlns:p14="http://schemas.microsoft.com/office/powerpoint/2010/main" val="104415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B0B7C-9466-4FD5-993F-216871E89712}"/>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cs typeface="Calibri Light"/>
              </a:rPr>
              <a:t>Potential Barriers to Sharing to Reporting </a:t>
            </a:r>
            <a:endParaRPr lang="en-US">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DEB6C510-9AAF-49E4-9760-01F57061B4C7}"/>
              </a:ext>
            </a:extLst>
          </p:cNvPr>
          <p:cNvGraphicFramePr>
            <a:graphicFrameLocks noGrp="1"/>
          </p:cNvGraphicFramePr>
          <p:nvPr>
            <p:ph idx="1"/>
          </p:nvPr>
        </p:nvGraphicFramePr>
        <p:xfrm>
          <a:off x="838200" y="2212954"/>
          <a:ext cx="10515602" cy="3527255"/>
        </p:xfrm>
        <a:graphic>
          <a:graphicData uri="http://schemas.openxmlformats.org/drawingml/2006/table">
            <a:tbl>
              <a:tblPr firstRow="1" bandRow="1">
                <a:noFill/>
                <a:tableStyleId>{5C22544A-7EE6-4342-B048-85BDC9FD1C3A}</a:tableStyleId>
              </a:tblPr>
              <a:tblGrid>
                <a:gridCol w="2781215">
                  <a:extLst>
                    <a:ext uri="{9D8B030D-6E8A-4147-A177-3AD203B41FA5}">
                      <a16:colId xmlns:a16="http://schemas.microsoft.com/office/drawing/2014/main" val="3859138399"/>
                    </a:ext>
                  </a:extLst>
                </a:gridCol>
                <a:gridCol w="2711585">
                  <a:extLst>
                    <a:ext uri="{9D8B030D-6E8A-4147-A177-3AD203B41FA5}">
                      <a16:colId xmlns:a16="http://schemas.microsoft.com/office/drawing/2014/main" val="1988045359"/>
                    </a:ext>
                  </a:extLst>
                </a:gridCol>
                <a:gridCol w="2552985">
                  <a:extLst>
                    <a:ext uri="{9D8B030D-6E8A-4147-A177-3AD203B41FA5}">
                      <a16:colId xmlns:a16="http://schemas.microsoft.com/office/drawing/2014/main" val="1573928273"/>
                    </a:ext>
                  </a:extLst>
                </a:gridCol>
                <a:gridCol w="2469817">
                  <a:extLst>
                    <a:ext uri="{9D8B030D-6E8A-4147-A177-3AD203B41FA5}">
                      <a16:colId xmlns:a16="http://schemas.microsoft.com/office/drawing/2014/main" val="2730349452"/>
                    </a:ext>
                  </a:extLst>
                </a:gridCol>
              </a:tblGrid>
              <a:tr h="560591">
                <a:tc>
                  <a:txBody>
                    <a:bodyPr/>
                    <a:lstStyle/>
                    <a:p>
                      <a:endParaRPr lang="en-US" sz="1900" b="0" cap="none" spc="60">
                        <a:solidFill>
                          <a:schemeClr val="bg1"/>
                        </a:solidFill>
                      </a:endParaRPr>
                    </a:p>
                  </a:txBody>
                  <a:tcPr marL="106141" marR="106141" marT="111407" marB="53071"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sz="1900" b="0" cap="none" spc="60">
                        <a:solidFill>
                          <a:schemeClr val="bg1"/>
                        </a:solidFill>
                      </a:endParaRPr>
                    </a:p>
                  </a:txBody>
                  <a:tcPr marL="106141" marR="106141" marT="111407" marB="53071"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sz="1900" b="0" cap="none" spc="60">
                        <a:solidFill>
                          <a:schemeClr val="bg1"/>
                        </a:solidFill>
                      </a:endParaRPr>
                    </a:p>
                  </a:txBody>
                  <a:tcPr marL="106141" marR="106141" marT="111407" marB="53071" anchor="ctr">
                    <a:lnL w="12700" cmpd="sng">
                      <a:noFill/>
                    </a:lnL>
                    <a:lnR w="12700" cmpd="sng">
                      <a:noFill/>
                    </a:lnR>
                    <a:lnT w="19050" cap="flat" cmpd="sng" algn="ctr">
                      <a:noFill/>
                      <a:prstDash val="solid"/>
                    </a:lnT>
                    <a:lnB w="38100" cmpd="sng">
                      <a:noFill/>
                    </a:lnB>
                    <a:solidFill>
                      <a:schemeClr val="accent1"/>
                    </a:solidFill>
                  </a:tcPr>
                </a:tc>
                <a:tc>
                  <a:txBody>
                    <a:bodyPr/>
                    <a:lstStyle/>
                    <a:p>
                      <a:pPr lvl="0">
                        <a:buNone/>
                      </a:pPr>
                      <a:endParaRPr lang="en-US" sz="1900" b="0" cap="none" spc="60">
                        <a:solidFill>
                          <a:schemeClr val="bg1"/>
                        </a:solidFill>
                      </a:endParaRPr>
                    </a:p>
                  </a:txBody>
                  <a:tcPr marL="106141" marR="106141" marT="111407" marB="5307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839338783"/>
                  </a:ext>
                </a:extLst>
              </a:tr>
              <a:tr h="988888">
                <a:tc>
                  <a:txBody>
                    <a:bodyPr/>
                    <a:lstStyle/>
                    <a:p>
                      <a:r>
                        <a:rPr lang="en-US" sz="1700" cap="none" spc="0">
                          <a:solidFill>
                            <a:schemeClr val="tx1"/>
                          </a:solidFill>
                        </a:rPr>
                        <a:t>Afraid that they won't be believed or taken seriously</a:t>
                      </a:r>
                    </a:p>
                  </a:txBody>
                  <a:tcPr marL="106141" marR="106141" marT="111407" marB="53071">
                    <a:lnL w="12700" cmpd="sng">
                      <a:noFill/>
                      <a:prstDash val="solid"/>
                    </a:lnL>
                    <a:lnR w="12700" cmpd="sng">
                      <a:noFill/>
                      <a:prstDash val="solid"/>
                    </a:lnR>
                    <a:lnT w="38100" cmpd="sng">
                      <a:noFill/>
                    </a:lnT>
                    <a:lnB w="12700" cap="flat" cmpd="sng" algn="ctr">
                      <a:noFill/>
                      <a:prstDash val="solid"/>
                    </a:lnB>
                    <a:noFill/>
                  </a:tcPr>
                </a:tc>
                <a:tc>
                  <a:txBody>
                    <a:bodyPr/>
                    <a:lstStyle/>
                    <a:p>
                      <a:r>
                        <a:rPr lang="en-US" sz="1700" cap="none" spc="0">
                          <a:solidFill>
                            <a:schemeClr val="tx1"/>
                          </a:solidFill>
                        </a:rPr>
                        <a:t>They don't recognise the behaviour as a concern – it is normalised for them </a:t>
                      </a:r>
                    </a:p>
                  </a:txBody>
                  <a:tcPr marL="106141" marR="106141" marT="111407" marB="53071">
                    <a:lnL w="12700" cmpd="sng">
                      <a:noFill/>
                      <a:prstDash val="solid"/>
                    </a:lnL>
                    <a:lnR w="12700" cmpd="sng">
                      <a:noFill/>
                      <a:prstDash val="solid"/>
                    </a:lnR>
                    <a:lnT w="38100" cmpd="sng">
                      <a:noFill/>
                    </a:lnT>
                    <a:lnB w="12700" cap="flat" cmpd="sng" algn="ctr">
                      <a:noFill/>
                      <a:prstDash val="solid"/>
                    </a:lnB>
                    <a:noFill/>
                  </a:tcPr>
                </a:tc>
                <a:tc>
                  <a:txBody>
                    <a:bodyPr/>
                    <a:lstStyle/>
                    <a:p>
                      <a:pPr lvl="0">
                        <a:buNone/>
                      </a:pPr>
                      <a:r>
                        <a:rPr lang="en-US" sz="1700" b="0" i="0" u="none" strike="noStrike" cap="none" spc="0" noProof="0">
                          <a:solidFill>
                            <a:schemeClr val="tx1"/>
                          </a:solidFill>
                          <a:latin typeface="Calibri"/>
                        </a:rPr>
                        <a:t>Afraid of the consequences for the other person(s)</a:t>
                      </a:r>
                      <a:endParaRPr lang="en-US" sz="1700" cap="none" spc="0">
                        <a:solidFill>
                          <a:schemeClr val="tx1"/>
                        </a:solidFill>
                      </a:endParaRPr>
                    </a:p>
                  </a:txBody>
                  <a:tcPr marL="106141" marR="106141" marT="111407" marB="53071">
                    <a:lnL w="12700" cmpd="sng">
                      <a:noFill/>
                      <a:prstDash val="solid"/>
                    </a:lnL>
                    <a:lnR w="12700" cmpd="sng">
                      <a:noFill/>
                      <a:prstDash val="solid"/>
                    </a:lnR>
                    <a:lnT w="38100" cmpd="sng">
                      <a:noFill/>
                    </a:lnT>
                    <a:lnB w="12700" cap="flat" cmpd="sng" algn="ctr">
                      <a:noFill/>
                      <a:prstDash val="solid"/>
                    </a:lnB>
                    <a:noFill/>
                  </a:tcPr>
                </a:tc>
                <a:tc>
                  <a:txBody>
                    <a:bodyPr/>
                    <a:lstStyle/>
                    <a:p>
                      <a:pPr lvl="0">
                        <a:buNone/>
                      </a:pPr>
                      <a:r>
                        <a:rPr lang="en-US" sz="1700" b="0" i="0" u="none" strike="noStrike" cap="none" spc="0" noProof="0">
                          <a:solidFill>
                            <a:schemeClr val="tx1"/>
                          </a:solidFill>
                          <a:latin typeface="Calibri"/>
                        </a:rPr>
                        <a:t>They blame themselves </a:t>
                      </a:r>
                    </a:p>
                  </a:txBody>
                  <a:tcPr marL="106141" marR="106141" marT="111407" marB="53071">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577043425"/>
                  </a:ext>
                </a:extLst>
              </a:tr>
              <a:tr h="988888">
                <a:tc>
                  <a:txBody>
                    <a:bodyPr/>
                    <a:lstStyle/>
                    <a:p>
                      <a:r>
                        <a:rPr lang="en-US" sz="1700" cap="none" spc="0">
                          <a:solidFill>
                            <a:schemeClr val="tx1"/>
                          </a:solidFill>
                        </a:rPr>
                        <a:t>Afraid that if they tell they will be ostracized by their peers 'being a snitch'</a:t>
                      </a:r>
                    </a:p>
                  </a:txBody>
                  <a:tcPr marL="106141" marR="106141" marT="111407" marB="5307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700" cap="none" spc="0">
                          <a:solidFill>
                            <a:schemeClr val="tx1"/>
                          </a:solidFill>
                        </a:rPr>
                        <a:t>They don't know who to tell</a:t>
                      </a:r>
                    </a:p>
                  </a:txBody>
                  <a:tcPr marL="106141" marR="106141" marT="111407" marB="5307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lvl="0">
                        <a:buNone/>
                      </a:pPr>
                      <a:r>
                        <a:rPr lang="en-US" sz="1700" b="0" i="0" u="none" strike="noStrike" cap="none" spc="0" noProof="0">
                          <a:solidFill>
                            <a:schemeClr val="tx1"/>
                          </a:solidFill>
                          <a:latin typeface="Calibri"/>
                        </a:rPr>
                        <a:t>Afraid of the consequences for themselves</a:t>
                      </a:r>
                      <a:endParaRPr lang="en-US" sz="1700" cap="none" spc="0">
                        <a:solidFill>
                          <a:schemeClr val="tx1"/>
                        </a:solidFill>
                      </a:endParaRPr>
                    </a:p>
                  </a:txBody>
                  <a:tcPr marL="106141" marR="106141" marT="111407" marB="5307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lvl="0">
                        <a:buNone/>
                      </a:pPr>
                      <a:r>
                        <a:rPr lang="en-US" sz="1700" b="0" i="0" u="none" strike="noStrike" cap="none" spc="0" noProof="0">
                          <a:solidFill>
                            <a:schemeClr val="tx1"/>
                          </a:solidFill>
                          <a:latin typeface="Calibri"/>
                        </a:rPr>
                        <a:t>They have been abused before</a:t>
                      </a:r>
                    </a:p>
                  </a:txBody>
                  <a:tcPr marL="106141" marR="106141" marT="111407" marB="5307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47337985"/>
                  </a:ext>
                </a:extLst>
              </a:tr>
              <a:tr h="988888">
                <a:tc>
                  <a:txBody>
                    <a:bodyPr/>
                    <a:lstStyle/>
                    <a:p>
                      <a:r>
                        <a:rPr lang="en-US" sz="1700" cap="none" spc="0">
                          <a:solidFill>
                            <a:schemeClr val="tx1"/>
                          </a:solidFill>
                        </a:rPr>
                        <a:t>They haven't been believed before (in any setting)</a:t>
                      </a:r>
                    </a:p>
                  </a:txBody>
                  <a:tcPr marL="106141" marR="106141" marT="111407" marB="5307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700" cap="none" spc="0">
                          <a:solidFill>
                            <a:schemeClr val="tx1"/>
                          </a:solidFill>
                        </a:rPr>
                        <a:t>They don't want their parents to know </a:t>
                      </a:r>
                    </a:p>
                  </a:txBody>
                  <a:tcPr marL="106141" marR="106141" marT="111407" marB="5307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700" cap="none" spc="0">
                          <a:solidFill>
                            <a:schemeClr val="tx1"/>
                          </a:solidFill>
                        </a:rPr>
                        <a:t>They have spoken to friends/peers and are handling it themselves </a:t>
                      </a:r>
                    </a:p>
                  </a:txBody>
                  <a:tcPr marL="106141" marR="106141" marT="111407" marB="53071">
                    <a:lnL w="12700" cmpd="sng">
                      <a:noFill/>
                      <a:prstDash val="solid"/>
                    </a:lnL>
                    <a:lnR w="12700" cmpd="sng">
                      <a:noFill/>
                      <a:prstDash val="solid"/>
                    </a:lnR>
                    <a:lnT w="12700" cmpd="sng">
                      <a:noFill/>
                      <a:prstDash val="solid"/>
                    </a:lnT>
                    <a:lnB w="12700" cmpd="sng">
                      <a:noFill/>
                      <a:prstDash val="solid"/>
                    </a:lnB>
                    <a:noFill/>
                  </a:tcPr>
                </a:tc>
                <a:tc>
                  <a:txBody>
                    <a:bodyPr/>
                    <a:lstStyle/>
                    <a:p>
                      <a:pPr lvl="0">
                        <a:buNone/>
                      </a:pPr>
                      <a:r>
                        <a:rPr lang="en-US" sz="1700" cap="none" spc="0">
                          <a:solidFill>
                            <a:schemeClr val="tx1"/>
                          </a:solidFill>
                        </a:rPr>
                        <a:t>They are unsure if consent was given </a:t>
                      </a:r>
                    </a:p>
                  </a:txBody>
                  <a:tcPr marL="106141" marR="106141" marT="111407" marB="5307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82299679"/>
                  </a:ext>
                </a:extLst>
              </a:tr>
            </a:tbl>
          </a:graphicData>
        </a:graphic>
      </p:graphicFrame>
    </p:spTree>
    <p:extLst>
      <p:ext uri="{BB962C8B-B14F-4D97-AF65-F5344CB8AC3E}">
        <p14:creationId xmlns:p14="http://schemas.microsoft.com/office/powerpoint/2010/main" val="41848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F44C-CA61-4976-8DEA-621E548D857A}"/>
              </a:ext>
            </a:extLst>
          </p:cNvPr>
          <p:cNvSpPr>
            <a:spLocks noGrp="1"/>
          </p:cNvSpPr>
          <p:nvPr>
            <p:ph type="title"/>
          </p:nvPr>
        </p:nvSpPr>
        <p:spPr>
          <a:xfrm>
            <a:off x="838200" y="365125"/>
            <a:ext cx="10515600" cy="1325563"/>
          </a:xfrm>
        </p:spPr>
        <p:txBody>
          <a:bodyPr>
            <a:normAutofit/>
          </a:bodyPr>
          <a:lstStyle/>
          <a:p>
            <a:r>
              <a:rPr lang="en-US" sz="4600" dirty="0">
                <a:solidFill>
                  <a:schemeClr val="accent1">
                    <a:lumMod val="75000"/>
                  </a:schemeClr>
                </a:solidFill>
                <a:cs typeface="Calibri Light"/>
              </a:rPr>
              <a:t>Responding to concerns</a:t>
            </a:r>
            <a:endParaRPr lang="en-US" sz="4600" dirty="0">
              <a:solidFill>
                <a:schemeClr val="accent1">
                  <a:lumMod val="75000"/>
                </a:schemeClr>
              </a:solidFill>
            </a:endParaRPr>
          </a:p>
        </p:txBody>
      </p:sp>
      <p:graphicFrame>
        <p:nvGraphicFramePr>
          <p:cNvPr id="12" name="Content Placeholder 2">
            <a:extLst>
              <a:ext uri="{FF2B5EF4-FFF2-40B4-BE49-F238E27FC236}">
                <a16:creationId xmlns:a16="http://schemas.microsoft.com/office/drawing/2014/main" id="{C8B73987-5A08-4FC6-9B9F-D50F6E3618F0}"/>
              </a:ext>
            </a:extLst>
          </p:cNvPr>
          <p:cNvGraphicFramePr>
            <a:graphicFrameLocks noGrp="1"/>
          </p:cNvGraphicFramePr>
          <p:nvPr>
            <p:ph idx="1"/>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92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4C6-F6C3-4F17-BAB1-CCFC27B833B5}"/>
              </a:ext>
            </a:extLst>
          </p:cNvPr>
          <p:cNvSpPr>
            <a:spLocks noGrp="1"/>
          </p:cNvSpPr>
          <p:nvPr>
            <p:ph type="title"/>
          </p:nvPr>
        </p:nvSpPr>
        <p:spPr>
          <a:xfrm>
            <a:off x="4965430" y="629268"/>
            <a:ext cx="6586491" cy="1286160"/>
          </a:xfrm>
        </p:spPr>
        <p:txBody>
          <a:bodyPr anchor="b">
            <a:normAutofit/>
          </a:bodyPr>
          <a:lstStyle/>
          <a:p>
            <a:r>
              <a:rPr lang="en-US">
                <a:cs typeface="Calibri Light"/>
              </a:rPr>
              <a:t>What can we all do:</a:t>
            </a:r>
            <a:endParaRPr lang="en-US"/>
          </a:p>
        </p:txBody>
      </p:sp>
      <p:sp>
        <p:nvSpPr>
          <p:cNvPr id="3" name="Content Placeholder 2">
            <a:extLst>
              <a:ext uri="{FF2B5EF4-FFF2-40B4-BE49-F238E27FC236}">
                <a16:creationId xmlns:a16="http://schemas.microsoft.com/office/drawing/2014/main" id="{43C18E4C-7FFB-4656-A482-FBCDBE79849B}"/>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1700">
                <a:cs typeface="Calibri"/>
              </a:rPr>
              <a:t>Address behaviours if we see them – not just for the individuals but check in with the class</a:t>
            </a:r>
          </a:p>
          <a:p>
            <a:r>
              <a:rPr lang="en-US" sz="1700">
                <a:cs typeface="Calibri"/>
              </a:rPr>
              <a:t>Record concerns so data is available for trends and analysis</a:t>
            </a:r>
          </a:p>
          <a:p>
            <a:r>
              <a:rPr lang="en-US" sz="1700">
                <a:cs typeface="Calibri"/>
              </a:rPr>
              <a:t>If data doesn't show a concern do not dismiss peer on peer abuse as a reality for children and young people</a:t>
            </a:r>
          </a:p>
          <a:p>
            <a:r>
              <a:rPr lang="en-US" sz="1700">
                <a:cs typeface="Calibri"/>
              </a:rPr>
              <a:t>Do not victim blame – length of skirt, 'flirty behaviour' etc. </a:t>
            </a:r>
          </a:p>
          <a:p>
            <a:endParaRPr lang="en-US" sz="1700">
              <a:cs typeface="Calibri"/>
            </a:endParaRPr>
          </a:p>
          <a:p>
            <a:r>
              <a:rPr lang="en-US" sz="1700">
                <a:ea typeface="+mn-lt"/>
                <a:cs typeface="+mn-lt"/>
              </a:rPr>
              <a:t>The NSPCC run a bespoke helpline which provides appropriate support and advice to victims of sexual abuse in education and concerned adults. Young people and adults can contact the NSPCC helpline, '</a:t>
            </a:r>
            <a:r>
              <a:rPr lang="en-US" sz="1700" u="sng">
                <a:ea typeface="+mn-lt"/>
                <a:cs typeface="+mn-lt"/>
                <a:hlinkClick r:id="rId2"/>
              </a:rPr>
              <a:t>Report Abuse in Education</a:t>
            </a:r>
            <a:r>
              <a:rPr lang="en-US" sz="1700">
                <a:ea typeface="+mn-lt"/>
                <a:cs typeface="+mn-lt"/>
              </a:rPr>
              <a:t>' on </a:t>
            </a:r>
            <a:r>
              <a:rPr lang="en-US" sz="1700" u="sng">
                <a:ea typeface="+mn-lt"/>
                <a:cs typeface="+mn-lt"/>
                <a:hlinkClick r:id="rId3"/>
              </a:rPr>
              <a:t>0800 136 663</a:t>
            </a:r>
            <a:r>
              <a:rPr lang="en-US" sz="1700">
                <a:ea typeface="+mn-lt"/>
                <a:cs typeface="+mn-lt"/>
              </a:rPr>
              <a:t> or email </a:t>
            </a:r>
            <a:r>
              <a:rPr lang="en-US" sz="1700" u="sng">
                <a:ea typeface="+mn-lt"/>
                <a:cs typeface="+mn-lt"/>
                <a:hlinkClick r:id="rId4"/>
              </a:rPr>
              <a:t>help@nspcc.org.uk</a:t>
            </a:r>
            <a:endParaRPr lang="en-US" sz="1700">
              <a:cs typeface="Calibri"/>
            </a:endParaRPr>
          </a:p>
          <a:p>
            <a:endParaRPr lang="en-US" sz="1700">
              <a:cs typeface="Calibri"/>
            </a:endParaRPr>
          </a:p>
          <a:p>
            <a:endParaRPr lang="en-US" sz="1700">
              <a:cs typeface="Calibri"/>
            </a:endParaRPr>
          </a:p>
          <a:p>
            <a:endParaRPr lang="en-US" sz="1700">
              <a:cs typeface="Calibri"/>
            </a:endParaRPr>
          </a:p>
        </p:txBody>
      </p:sp>
      <p:pic>
        <p:nvPicPr>
          <p:cNvPr id="4" name="Picture 4" descr="A picture containing text, sign, picture frame&#10;&#10;Description automatically generated">
            <a:extLst>
              <a:ext uri="{FF2B5EF4-FFF2-40B4-BE49-F238E27FC236}">
                <a16:creationId xmlns:a16="http://schemas.microsoft.com/office/drawing/2014/main" id="{E9C8876B-DC55-BF2A-4D70-A91D6877B99F}"/>
              </a:ext>
            </a:extLst>
          </p:cNvPr>
          <p:cNvPicPr>
            <a:picLocks noChangeAspect="1"/>
          </p:cNvPicPr>
          <p:nvPr/>
        </p:nvPicPr>
        <p:blipFill rotWithShape="1">
          <a:blip r:embed="rId5"/>
          <a:srcRect l="25083" r="2878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C6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07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4ACB3D-AC8A-4EFA-9975-C178E2CFEDD4}"/>
              </a:ext>
            </a:extLst>
          </p:cNvPr>
          <p:cNvSpPr>
            <a:spLocks noGrp="1"/>
          </p:cNvSpPr>
          <p:nvPr>
            <p:ph type="title"/>
          </p:nvPr>
        </p:nvSpPr>
        <p:spPr>
          <a:xfrm>
            <a:off x="838200" y="556995"/>
            <a:ext cx="10515600" cy="1133693"/>
          </a:xfrm>
        </p:spPr>
        <p:txBody>
          <a:bodyPr>
            <a:normAutofit/>
          </a:bodyPr>
          <a:lstStyle/>
          <a:p>
            <a:r>
              <a:rPr lang="en-GB" sz="4800"/>
              <a:t>Examples of poor safeguarding practice</a:t>
            </a:r>
          </a:p>
        </p:txBody>
      </p:sp>
      <p:pic>
        <p:nvPicPr>
          <p:cNvPr id="12" name="Picture 11">
            <a:extLst>
              <a:ext uri="{FF2B5EF4-FFF2-40B4-BE49-F238E27FC236}">
                <a16:creationId xmlns:a16="http://schemas.microsoft.com/office/drawing/2014/main" id="{4A95467A-6C90-407C-917D-5317EC282FC2}"/>
              </a:ext>
            </a:extLst>
          </p:cNvPr>
          <p:cNvPicPr>
            <a:picLocks noChangeAspect="1"/>
          </p:cNvPicPr>
          <p:nvPr/>
        </p:nvPicPr>
        <p:blipFill>
          <a:blip r:embed="rId2"/>
          <a:stretch>
            <a:fillRect/>
          </a:stretch>
        </p:blipFill>
        <p:spPr>
          <a:xfrm>
            <a:off x="10423124" y="-1470"/>
            <a:ext cx="1542422" cy="1158340"/>
          </a:xfrm>
          <a:prstGeom prst="rect">
            <a:avLst/>
          </a:prstGeom>
        </p:spPr>
      </p:pic>
      <p:graphicFrame>
        <p:nvGraphicFramePr>
          <p:cNvPr id="7" name="Content Placeholder 4">
            <a:extLst>
              <a:ext uri="{FF2B5EF4-FFF2-40B4-BE49-F238E27FC236}">
                <a16:creationId xmlns:a16="http://schemas.microsoft.com/office/drawing/2014/main" id="{395CA4FC-A57E-4415-8F8B-16E55F5485BC}"/>
              </a:ext>
            </a:extLst>
          </p:cNvPr>
          <p:cNvGraphicFramePr>
            <a:graphicFrameLocks noGrp="1"/>
          </p:cNvGraphicFramePr>
          <p:nvPr>
            <p:ph idx="1"/>
            <p:extLst>
              <p:ext uri="{D42A27DB-BD31-4B8C-83A1-F6EECF244321}">
                <p14:modId xmlns:p14="http://schemas.microsoft.com/office/powerpoint/2010/main" val="20947987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71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4384039" y="365125"/>
            <a:ext cx="7164493" cy="1325563"/>
          </a:xfrm>
        </p:spPr>
        <p:txBody>
          <a:bodyPr>
            <a:normAutofit/>
          </a:bodyPr>
          <a:lstStyle/>
          <a:p>
            <a:r>
              <a:rPr lang="en-GB"/>
              <a:t>Safeguarding Yourself and Colleagues</a:t>
            </a:r>
          </a:p>
        </p:txBody>
      </p:sp>
      <p:pic>
        <p:nvPicPr>
          <p:cNvPr id="2" name="Picture 1">
            <a:extLst>
              <a:ext uri="{FF2B5EF4-FFF2-40B4-BE49-F238E27FC236}">
                <a16:creationId xmlns:a16="http://schemas.microsoft.com/office/drawing/2014/main" id="{30432FD0-78E6-427B-BC35-33E423090F17}"/>
              </a:ext>
            </a:extLst>
          </p:cNvPr>
          <p:cNvPicPr>
            <a:picLocks noChangeAspect="1"/>
          </p:cNvPicPr>
          <p:nvPr/>
        </p:nvPicPr>
        <p:blipFill>
          <a:blip r:embed="rId2"/>
          <a:stretch>
            <a:fillRect/>
          </a:stretch>
        </p:blipFill>
        <p:spPr>
          <a:xfrm>
            <a:off x="480060" y="2142334"/>
            <a:ext cx="3425957" cy="2572851"/>
          </a:xfrm>
          <a:prstGeom prst="rect">
            <a:avLst/>
          </a:prstGeom>
        </p:spPr>
      </p:pic>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4387515" y="2022601"/>
            <a:ext cx="7161017" cy="4154361"/>
          </a:xfrm>
        </p:spPr>
        <p:txBody>
          <a:bodyPr>
            <a:normAutofit/>
          </a:bodyPr>
          <a:lstStyle/>
          <a:p>
            <a:pPr marL="0" indent="0">
              <a:buNone/>
            </a:pPr>
            <a:r>
              <a:rPr lang="en-GB" sz="1400"/>
              <a:t>Code of Conduct:</a:t>
            </a:r>
          </a:p>
          <a:p>
            <a:r>
              <a:rPr lang="en-GB" sz="1400"/>
              <a:t>Follow the Trust and School’s Code of Conduct</a:t>
            </a:r>
          </a:p>
          <a:p>
            <a:r>
              <a:rPr lang="en-GB" sz="1400"/>
              <a:t>Behaviour outside of school is as important as behaviour inside and can impact role</a:t>
            </a:r>
          </a:p>
          <a:p>
            <a:r>
              <a:rPr lang="en-GB" sz="1400"/>
              <a:t>Do not gossip about children and safeguarding issues; this can lead to disciplinary measures</a:t>
            </a:r>
          </a:p>
          <a:p>
            <a:r>
              <a:rPr lang="en-GB" sz="1400"/>
              <a:t>Be aware of what you are posting online, who it is visible to and keep professional boundaries</a:t>
            </a:r>
          </a:p>
          <a:p>
            <a:r>
              <a:rPr lang="en-GB" sz="1400"/>
              <a:t>KCSIE Part Four: Allegations against staff include the threshold:</a:t>
            </a:r>
          </a:p>
          <a:p>
            <a:pPr marL="0" indent="0">
              <a:buNone/>
            </a:pPr>
            <a:r>
              <a:rPr lang="en-GB" sz="1400" i="1"/>
              <a:t>‘behaved or may have behaved in a way that indicates they may not be suitable to work with children’</a:t>
            </a:r>
          </a:p>
          <a:p>
            <a:pPr marL="0" indent="0">
              <a:buNone/>
            </a:pPr>
            <a:endParaRPr lang="en-GB" sz="1400" i="1"/>
          </a:p>
          <a:p>
            <a:pPr marL="0" indent="0">
              <a:buNone/>
            </a:pPr>
            <a:r>
              <a:rPr lang="en-GB" sz="1400"/>
              <a:t>Staff must inform Head teacher/ Head of School if their personal circumstances change which may affect their ability or suitability to work with children. For example if they are open to a Section 47 personally. </a:t>
            </a:r>
          </a:p>
        </p:txBody>
      </p:sp>
    </p:spTree>
    <p:extLst>
      <p:ext uri="{BB962C8B-B14F-4D97-AF65-F5344CB8AC3E}">
        <p14:creationId xmlns:p14="http://schemas.microsoft.com/office/powerpoint/2010/main" val="282071855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833002" y="365125"/>
            <a:ext cx="3973667" cy="5811837"/>
          </a:xfrm>
        </p:spPr>
        <p:txBody>
          <a:bodyPr>
            <a:normAutofit/>
          </a:bodyPr>
          <a:lstStyle/>
          <a:p>
            <a:r>
              <a:rPr lang="en-GB">
                <a:solidFill>
                  <a:srgbClr val="FFFFFF"/>
                </a:solidFill>
              </a:rPr>
              <a:t>Safeguarding Yourself and Colleagues</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5356927" y="365125"/>
            <a:ext cx="5996871" cy="5811837"/>
          </a:xfrm>
        </p:spPr>
        <p:txBody>
          <a:bodyPr anchor="ctr">
            <a:normAutofit/>
          </a:bodyPr>
          <a:lstStyle/>
          <a:p>
            <a:r>
              <a:rPr lang="en-GB" sz="2000">
                <a:solidFill>
                  <a:srgbClr val="FFFFFF"/>
                </a:solidFill>
              </a:rPr>
              <a:t>Lone working – consider your environment (windows, door open, staff presence nearby, ensure other members of staff know where you are)</a:t>
            </a:r>
          </a:p>
          <a:p>
            <a:r>
              <a:rPr lang="en-GB" sz="2000">
                <a:solidFill>
                  <a:srgbClr val="FFFFFF"/>
                </a:solidFill>
              </a:rPr>
              <a:t>Home visits – try not to go alone, do you know the family and what the risks may be? Ensure someone in school knows where you are and what time you will be making contact. </a:t>
            </a:r>
          </a:p>
          <a:p>
            <a:r>
              <a:rPr lang="en-GB" sz="2000">
                <a:solidFill>
                  <a:srgbClr val="FFFFFF"/>
                </a:solidFill>
              </a:rPr>
              <a:t>Challenging meeting – place yourself nearest the door, have other staff present, carry a radio or phone, meet near other people</a:t>
            </a:r>
          </a:p>
          <a:p>
            <a:r>
              <a:rPr lang="en-GB" sz="2000">
                <a:solidFill>
                  <a:srgbClr val="FFFFFF"/>
                </a:solidFill>
              </a:rPr>
              <a:t>Radios – if you are meant to carry a radio ensure you do</a:t>
            </a:r>
          </a:p>
          <a:p>
            <a:r>
              <a:rPr lang="en-GB" sz="2000">
                <a:solidFill>
                  <a:srgbClr val="FFFFFF"/>
                </a:solidFill>
              </a:rPr>
              <a:t>Keep your ear to the ground – if you hear ‘rumblings’ from pupils share with appropriate colleagues</a:t>
            </a:r>
          </a:p>
          <a:p>
            <a:r>
              <a:rPr lang="en-GB" sz="2000">
                <a:solidFill>
                  <a:srgbClr val="FFFFFF"/>
                </a:solidFill>
              </a:rPr>
              <a:t>If you feel unsure about a situation please share with SLT</a:t>
            </a:r>
          </a:p>
        </p:txBody>
      </p:sp>
      <p:pic>
        <p:nvPicPr>
          <p:cNvPr id="2" name="Picture 1">
            <a:extLst>
              <a:ext uri="{FF2B5EF4-FFF2-40B4-BE49-F238E27FC236}">
                <a16:creationId xmlns:a16="http://schemas.microsoft.com/office/drawing/2014/main" id="{F06131B7-BC71-4589-B375-A36C797DD35B}"/>
              </a:ext>
            </a:extLst>
          </p:cNvPr>
          <p:cNvPicPr>
            <a:picLocks noChangeAspect="1"/>
          </p:cNvPicPr>
          <p:nvPr/>
        </p:nvPicPr>
        <p:blipFill>
          <a:blip r:embed="rId2"/>
          <a:stretch>
            <a:fillRect/>
          </a:stretch>
        </p:blipFill>
        <p:spPr>
          <a:xfrm>
            <a:off x="10376524" y="152057"/>
            <a:ext cx="1542422" cy="1158340"/>
          </a:xfrm>
          <a:prstGeom prst="rect">
            <a:avLst/>
          </a:prstGeom>
        </p:spPr>
      </p:pic>
    </p:spTree>
    <p:extLst>
      <p:ext uri="{BB962C8B-B14F-4D97-AF65-F5344CB8AC3E}">
        <p14:creationId xmlns:p14="http://schemas.microsoft.com/office/powerpoint/2010/main" val="151146585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BEC-3576-DB20-3AC2-A0CD36C6B67F}"/>
              </a:ext>
            </a:extLst>
          </p:cNvPr>
          <p:cNvSpPr>
            <a:spLocks noGrp="1"/>
          </p:cNvSpPr>
          <p:nvPr>
            <p:ph type="title"/>
          </p:nvPr>
        </p:nvSpPr>
        <p:spPr/>
        <p:txBody>
          <a:bodyPr/>
          <a:lstStyle/>
          <a:p>
            <a:r>
              <a:rPr lang="en-GB" dirty="0"/>
              <a:t>It Did Happen Here……..</a:t>
            </a:r>
          </a:p>
        </p:txBody>
      </p:sp>
      <p:pic>
        <p:nvPicPr>
          <p:cNvPr id="1026" name="Picture 2" descr="See the source image">
            <a:extLst>
              <a:ext uri="{FF2B5EF4-FFF2-40B4-BE49-F238E27FC236}">
                <a16:creationId xmlns:a16="http://schemas.microsoft.com/office/drawing/2014/main" id="{F76EC010-4BD8-164E-8E71-B0202284542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543430"/>
            <a:ext cx="199226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3B2030-A560-3EAE-2CD8-A0471222CCE5}"/>
              </a:ext>
            </a:extLst>
          </p:cNvPr>
          <p:cNvPicPr>
            <a:picLocks noChangeAspect="1"/>
          </p:cNvPicPr>
          <p:nvPr/>
        </p:nvPicPr>
        <p:blipFill>
          <a:blip r:embed="rId5"/>
          <a:stretch>
            <a:fillRect/>
          </a:stretch>
        </p:blipFill>
        <p:spPr>
          <a:xfrm>
            <a:off x="3721944" y="1405558"/>
            <a:ext cx="2374056" cy="1582704"/>
          </a:xfrm>
          <a:prstGeom prst="rect">
            <a:avLst/>
          </a:prstGeom>
        </p:spPr>
      </p:pic>
      <p:graphicFrame>
        <p:nvGraphicFramePr>
          <p:cNvPr id="3" name="Object 2">
            <a:extLst>
              <a:ext uri="{FF2B5EF4-FFF2-40B4-BE49-F238E27FC236}">
                <a16:creationId xmlns:a16="http://schemas.microsoft.com/office/drawing/2014/main" id="{2DD6A292-1DF1-4EC5-AADC-87E17D7EABFC}"/>
              </a:ext>
            </a:extLst>
          </p:cNvPr>
          <p:cNvGraphicFramePr>
            <a:graphicFrameLocks noChangeAspect="1"/>
          </p:cNvGraphicFramePr>
          <p:nvPr>
            <p:extLst>
              <p:ext uri="{D42A27DB-BD31-4B8C-83A1-F6EECF244321}">
                <p14:modId xmlns:p14="http://schemas.microsoft.com/office/powerpoint/2010/main" val="891032542"/>
              </p:ext>
            </p:extLst>
          </p:nvPr>
        </p:nvGraphicFramePr>
        <p:xfrm>
          <a:off x="6677756" y="1263529"/>
          <a:ext cx="2047143" cy="1885363"/>
        </p:xfrm>
        <a:graphic>
          <a:graphicData uri="http://schemas.openxmlformats.org/presentationml/2006/ole">
            <mc:AlternateContent xmlns:mc="http://schemas.openxmlformats.org/markup-compatibility/2006">
              <mc:Choice xmlns:v="urn:schemas-microsoft-com:vml" Requires="v">
                <p:oleObj spid="_x0000_s1035" name="Bitmap Image" r:id="rId6" imgW="3133800" imgH="2886120" progId="Paint.Picture">
                  <p:embed/>
                </p:oleObj>
              </mc:Choice>
              <mc:Fallback>
                <p:oleObj name="Bitmap Image" r:id="rId6" imgW="3133800" imgH="2886120" progId="Paint.Picture">
                  <p:embed/>
                  <p:pic>
                    <p:nvPicPr>
                      <p:cNvPr id="0" name=""/>
                      <p:cNvPicPr/>
                      <p:nvPr/>
                    </p:nvPicPr>
                    <p:blipFill>
                      <a:blip r:embed="rId7"/>
                      <a:stretch>
                        <a:fillRect/>
                      </a:stretch>
                    </p:blipFill>
                    <p:spPr>
                      <a:xfrm>
                        <a:off x="6677756" y="1263529"/>
                        <a:ext cx="2047143" cy="1885363"/>
                      </a:xfrm>
                      <a:prstGeom prst="rect">
                        <a:avLst/>
                      </a:prstGeom>
                    </p:spPr>
                  </p:pic>
                </p:oleObj>
              </mc:Fallback>
            </mc:AlternateContent>
          </a:graphicData>
        </a:graphic>
      </p:graphicFrame>
      <p:pic>
        <p:nvPicPr>
          <p:cNvPr id="4" name="Picture 2" descr="English teacher Damien Ryan has been banned from teaching for life by a Teaching Regulation Agency panel after he launched a YouTube channel blasting Muslim, gay and transgender people">
            <a:extLst>
              <a:ext uri="{FF2B5EF4-FFF2-40B4-BE49-F238E27FC236}">
                <a16:creationId xmlns:a16="http://schemas.microsoft.com/office/drawing/2014/main" id="{6741996D-C65B-47C3-9DB0-C41A7820D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36150" y="1027906"/>
            <a:ext cx="2217650" cy="2217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65A4D528-0C5E-470B-A22A-5BE7DFCA9C6D}"/>
              </a:ext>
            </a:extLst>
          </p:cNvPr>
          <p:cNvGraphicFramePr>
            <a:graphicFrameLocks noChangeAspect="1"/>
          </p:cNvGraphicFramePr>
          <p:nvPr>
            <p:extLst>
              <p:ext uri="{D42A27DB-BD31-4B8C-83A1-F6EECF244321}">
                <p14:modId xmlns:p14="http://schemas.microsoft.com/office/powerpoint/2010/main" val="1781460540"/>
              </p:ext>
            </p:extLst>
          </p:nvPr>
        </p:nvGraphicFramePr>
        <p:xfrm>
          <a:off x="693495" y="3422480"/>
          <a:ext cx="2281676" cy="2429754"/>
        </p:xfrm>
        <a:graphic>
          <a:graphicData uri="http://schemas.openxmlformats.org/presentationml/2006/ole">
            <mc:AlternateContent xmlns:mc="http://schemas.openxmlformats.org/markup-compatibility/2006">
              <mc:Choice xmlns:v="urn:schemas-microsoft-com:vml" Requires="v">
                <p:oleObj spid="_x0000_s1036" name="Bitmap Image" r:id="rId9" imgW="8524800" imgH="9077400" progId="Paint.Picture">
                  <p:embed/>
                </p:oleObj>
              </mc:Choice>
              <mc:Fallback>
                <p:oleObj name="Bitmap Image" r:id="rId9" imgW="8524800" imgH="9077400" progId="Paint.Picture">
                  <p:embed/>
                  <p:pic>
                    <p:nvPicPr>
                      <p:cNvPr id="0" name=""/>
                      <p:cNvPicPr/>
                      <p:nvPr/>
                    </p:nvPicPr>
                    <p:blipFill>
                      <a:blip r:embed="rId10"/>
                      <a:stretch>
                        <a:fillRect/>
                      </a:stretch>
                    </p:blipFill>
                    <p:spPr>
                      <a:xfrm>
                        <a:off x="693495" y="3422480"/>
                        <a:ext cx="2281676" cy="24297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E0E3912-BC8F-4C71-AB7B-C75864960D03}"/>
              </a:ext>
            </a:extLst>
          </p:cNvPr>
          <p:cNvGraphicFramePr>
            <a:graphicFrameLocks noChangeAspect="1"/>
          </p:cNvGraphicFramePr>
          <p:nvPr>
            <p:extLst>
              <p:ext uri="{D42A27DB-BD31-4B8C-83A1-F6EECF244321}">
                <p14:modId xmlns:p14="http://schemas.microsoft.com/office/powerpoint/2010/main" val="4944236"/>
              </p:ext>
            </p:extLst>
          </p:nvPr>
        </p:nvGraphicFramePr>
        <p:xfrm>
          <a:off x="3721944" y="3284126"/>
          <a:ext cx="2047143" cy="2780647"/>
        </p:xfrm>
        <a:graphic>
          <a:graphicData uri="http://schemas.openxmlformats.org/presentationml/2006/ole">
            <mc:AlternateContent xmlns:mc="http://schemas.openxmlformats.org/markup-compatibility/2006">
              <mc:Choice xmlns:v="urn:schemas-microsoft-com:vml" Requires="v">
                <p:oleObj spid="_x0000_s1037" name="Bitmap Image" r:id="rId11" imgW="2924280" imgH="3971880" progId="Paint.Picture">
                  <p:embed/>
                </p:oleObj>
              </mc:Choice>
              <mc:Fallback>
                <p:oleObj name="Bitmap Image" r:id="rId11" imgW="2924280" imgH="3971880" progId="Paint.Picture">
                  <p:embed/>
                  <p:pic>
                    <p:nvPicPr>
                      <p:cNvPr id="0" name=""/>
                      <p:cNvPicPr/>
                      <p:nvPr/>
                    </p:nvPicPr>
                    <p:blipFill>
                      <a:blip r:embed="rId12"/>
                      <a:stretch>
                        <a:fillRect/>
                      </a:stretch>
                    </p:blipFill>
                    <p:spPr>
                      <a:xfrm>
                        <a:off x="3721944" y="3284126"/>
                        <a:ext cx="2047143" cy="2780647"/>
                      </a:xfrm>
                      <a:prstGeom prst="rect">
                        <a:avLst/>
                      </a:prstGeom>
                    </p:spPr>
                  </p:pic>
                </p:oleObj>
              </mc:Fallback>
            </mc:AlternateContent>
          </a:graphicData>
        </a:graphic>
      </p:graphicFrame>
      <p:pic>
        <p:nvPicPr>
          <p:cNvPr id="1031" name="Picture 7" descr="Matthew Mowbray">
            <a:extLst>
              <a:ext uri="{FF2B5EF4-FFF2-40B4-BE49-F238E27FC236}">
                <a16:creationId xmlns:a16="http://schemas.microsoft.com/office/drawing/2014/main" id="{14AD4A67-00BC-443E-8733-498F0F500B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3429000"/>
            <a:ext cx="2739081" cy="15407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nathan Clayton, 27, from Carlton, Stockton, has been jailed for eight-and-a-half years">
            <a:extLst>
              <a:ext uri="{FF2B5EF4-FFF2-40B4-BE49-F238E27FC236}">
                <a16:creationId xmlns:a16="http://schemas.microsoft.com/office/drawing/2014/main" id="{C5A7E66C-920B-4531-BAB8-C6DF51190D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61176" y="4395416"/>
            <a:ext cx="2919133" cy="194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8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838200" y="704088"/>
            <a:ext cx="3529953" cy="2980944"/>
          </a:xfrm>
        </p:spPr>
        <p:txBody>
          <a:bodyPr>
            <a:normAutofit/>
          </a:bodyPr>
          <a:lstStyle/>
          <a:p>
            <a:r>
              <a:rPr lang="en-GB">
                <a:solidFill>
                  <a:schemeClr val="bg1"/>
                </a:solidFill>
              </a:rPr>
              <a:t>Concerns about a Member of Staff </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5905631" y="1169205"/>
            <a:ext cx="5135293" cy="5248656"/>
          </a:xfrm>
        </p:spPr>
        <p:txBody>
          <a:bodyPr vert="horz" lIns="91440" tIns="45720" rIns="91440" bIns="45720" rtlCol="0" anchor="ctr">
            <a:normAutofit/>
          </a:bodyPr>
          <a:lstStyle/>
          <a:p>
            <a:r>
              <a:rPr lang="en-GB" sz="2400"/>
              <a:t>If there are any concerns regarding a member of staff including supply staff, this should be referred to Headteacher.</a:t>
            </a:r>
          </a:p>
          <a:p>
            <a:r>
              <a:rPr lang="en-GB" sz="2400"/>
              <a:t>Where concerns are about Headteacher report to the Deputy CEO. </a:t>
            </a:r>
          </a:p>
          <a:p>
            <a:r>
              <a:rPr lang="en-GB" sz="2400"/>
              <a:t>Concerns about the Deputy CEO are to be reported to the Chair of Trust. </a:t>
            </a:r>
          </a:p>
          <a:p>
            <a:endParaRPr lang="en-GB" sz="2400"/>
          </a:p>
          <a:p>
            <a:pPr marL="0" indent="0">
              <a:buNone/>
            </a:pPr>
            <a:r>
              <a:rPr lang="en-GB" sz="2400"/>
              <a:t>If staff have a concern about safeguarding practice or procedures they should raise these with SLT - </a:t>
            </a:r>
            <a:r>
              <a:rPr lang="en-GB" sz="2400" b="1"/>
              <a:t>Whistleblowing Policy</a:t>
            </a:r>
          </a:p>
          <a:p>
            <a:pPr marL="0" indent="0">
              <a:buNone/>
            </a:pPr>
            <a:endParaRPr lang="en-GB" sz="2400"/>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2">
            <a:extLst>
              <a:ext uri="{28A0092B-C50C-407E-A947-70E740481C1C}">
                <a14:useLocalDpi xmlns:a14="http://schemas.microsoft.com/office/drawing/2010/main" val="0"/>
              </a:ext>
            </a:extLst>
          </a:blip>
          <a:stretch>
            <a:fillRect/>
          </a:stretch>
        </p:blipFill>
        <p:spPr>
          <a:xfrm>
            <a:off x="10336271" y="102393"/>
            <a:ext cx="1540828" cy="1157288"/>
          </a:xfrm>
          <a:prstGeom prst="rect">
            <a:avLst/>
          </a:prstGeom>
        </p:spPr>
      </p:pic>
    </p:spTree>
    <p:extLst>
      <p:ext uri="{BB962C8B-B14F-4D97-AF65-F5344CB8AC3E}">
        <p14:creationId xmlns:p14="http://schemas.microsoft.com/office/powerpoint/2010/main" val="29597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7C1EE-2460-9078-04E6-A78753694B53}"/>
              </a:ext>
            </a:extLst>
          </p:cNvPr>
          <p:cNvSpPr>
            <a:spLocks noGrp="1"/>
          </p:cNvSpPr>
          <p:nvPr>
            <p:ph type="title"/>
          </p:nvPr>
        </p:nvSpPr>
        <p:spPr>
          <a:xfrm>
            <a:off x="838200" y="459863"/>
            <a:ext cx="10515600" cy="1004594"/>
          </a:xfrm>
        </p:spPr>
        <p:txBody>
          <a:bodyPr>
            <a:normAutofit/>
          </a:bodyPr>
          <a:lstStyle/>
          <a:p>
            <a:pPr algn="ctr"/>
            <a:r>
              <a:rPr lang="en-GB" b="1">
                <a:solidFill>
                  <a:srgbClr val="FFFFFF"/>
                </a:solidFill>
                <a:latin typeface="Calibri"/>
                <a:cs typeface="Calibri"/>
              </a:rPr>
              <a:t>How many did you get right?</a:t>
            </a:r>
            <a:endParaRPr lang="en-US">
              <a:solidFill>
                <a:srgbClr val="FFFFFF"/>
              </a:solidFill>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F50786A2-676E-22E2-8C7D-5FDD336686B2}"/>
              </a:ext>
            </a:extLst>
          </p:cNvPr>
          <p:cNvGraphicFramePr>
            <a:graphicFrameLocks noGrp="1"/>
          </p:cNvGraphicFramePr>
          <p:nvPr>
            <p:ph idx="1"/>
          </p:nvPr>
        </p:nvGraphicFramePr>
        <p:xfrm>
          <a:off x="838200" y="1921391"/>
          <a:ext cx="10515601" cy="4110383"/>
        </p:xfrm>
        <a:graphic>
          <a:graphicData uri="http://schemas.openxmlformats.org/drawingml/2006/table">
            <a:tbl>
              <a:tblPr firstRow="1" bandRow="1">
                <a:tableStyleId>{5C22544A-7EE6-4342-B048-85BDC9FD1C3A}</a:tableStyleId>
              </a:tblPr>
              <a:tblGrid>
                <a:gridCol w="1178337">
                  <a:extLst>
                    <a:ext uri="{9D8B030D-6E8A-4147-A177-3AD203B41FA5}">
                      <a16:colId xmlns:a16="http://schemas.microsoft.com/office/drawing/2014/main" val="1905353663"/>
                    </a:ext>
                  </a:extLst>
                </a:gridCol>
                <a:gridCol w="1987796">
                  <a:extLst>
                    <a:ext uri="{9D8B030D-6E8A-4147-A177-3AD203B41FA5}">
                      <a16:colId xmlns:a16="http://schemas.microsoft.com/office/drawing/2014/main" val="295665332"/>
                    </a:ext>
                  </a:extLst>
                </a:gridCol>
                <a:gridCol w="816607">
                  <a:extLst>
                    <a:ext uri="{9D8B030D-6E8A-4147-A177-3AD203B41FA5}">
                      <a16:colId xmlns:a16="http://schemas.microsoft.com/office/drawing/2014/main" val="1749738355"/>
                    </a:ext>
                  </a:extLst>
                </a:gridCol>
                <a:gridCol w="2544502">
                  <a:extLst>
                    <a:ext uri="{9D8B030D-6E8A-4147-A177-3AD203B41FA5}">
                      <a16:colId xmlns:a16="http://schemas.microsoft.com/office/drawing/2014/main" val="712907275"/>
                    </a:ext>
                  </a:extLst>
                </a:gridCol>
                <a:gridCol w="1325508">
                  <a:extLst>
                    <a:ext uri="{9D8B030D-6E8A-4147-A177-3AD203B41FA5}">
                      <a16:colId xmlns:a16="http://schemas.microsoft.com/office/drawing/2014/main" val="2277498214"/>
                    </a:ext>
                  </a:extLst>
                </a:gridCol>
                <a:gridCol w="2662851">
                  <a:extLst>
                    <a:ext uri="{9D8B030D-6E8A-4147-A177-3AD203B41FA5}">
                      <a16:colId xmlns:a16="http://schemas.microsoft.com/office/drawing/2014/main" val="176884793"/>
                    </a:ext>
                  </a:extLst>
                </a:gridCol>
              </a:tblGrid>
              <a:tr h="689203">
                <a:tc>
                  <a:txBody>
                    <a:bodyPr/>
                    <a:lstStyle/>
                    <a:p>
                      <a:pPr algn="ctr" fontAlgn="base"/>
                      <a:r>
                        <a:rPr lang="en-GB" sz="1200">
                          <a:effectLst/>
                        </a:rPr>
                        <a:t>MASH ​</a:t>
                      </a:r>
                      <a:endParaRPr lang="en-GB" sz="1800">
                        <a:effectLst/>
                      </a:endParaRPr>
                    </a:p>
                    <a:p>
                      <a:pPr algn="ctr" fontAlgn="base"/>
                      <a:r>
                        <a:rPr lang="en-GB" sz="1000">
                          <a:effectLst/>
                        </a:rPr>
                        <a:t>​</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Multi – Agency Safeguarding Hub​</a:t>
                      </a:r>
                      <a:endParaRPr lang="en-GB" sz="1800" b="0" i="0">
                        <a:solidFill>
                          <a:srgbClr val="000000"/>
                        </a:solidFill>
                        <a:effectLst/>
                      </a:endParaRPr>
                    </a:p>
                  </a:txBody>
                  <a:tcPr marL="93135" marR="93135" marT="46568" marB="46568"/>
                </a:tc>
                <a:tc>
                  <a:txBody>
                    <a:bodyPr/>
                    <a:lstStyle/>
                    <a:p>
                      <a:pPr algn="ctr" fontAlgn="base"/>
                      <a:r>
                        <a:rPr lang="en-GB" sz="1200">
                          <a:effectLst/>
                        </a:rPr>
                        <a:t>CSE ​</a:t>
                      </a:r>
                      <a:endParaRPr lang="en-GB" sz="1800" b="0" i="0">
                        <a:solidFill>
                          <a:srgbClr val="000000"/>
                        </a:solidFill>
                        <a:effectLst/>
                      </a:endParaRPr>
                    </a:p>
                  </a:txBody>
                  <a:tcPr marL="93135" marR="93135" marT="46568" marB="46568"/>
                </a:tc>
                <a:tc>
                  <a:txBody>
                    <a:bodyPr/>
                    <a:lstStyle/>
                    <a:p>
                      <a:pPr algn="ctr" fontAlgn="base"/>
                      <a:r>
                        <a:rPr lang="en-GB" sz="1200">
                          <a:effectLst/>
                        </a:rPr>
                        <a:t>Child Sexual Exploitation​</a:t>
                      </a:r>
                      <a:endParaRPr lang="en-GB" sz="1800" b="0" i="0">
                        <a:solidFill>
                          <a:srgbClr val="000000"/>
                        </a:solidFill>
                        <a:effectLst/>
                      </a:endParaRPr>
                    </a:p>
                  </a:txBody>
                  <a:tcPr marL="93135" marR="93135" marT="46568" marB="46568"/>
                </a:tc>
                <a:tc>
                  <a:txBody>
                    <a:bodyPr/>
                    <a:lstStyle/>
                    <a:p>
                      <a:pPr algn="ctr" fontAlgn="base"/>
                      <a:r>
                        <a:rPr lang="en-GB" sz="1200">
                          <a:effectLst/>
                        </a:rPr>
                        <a:t>CAMHS/AMHS​</a:t>
                      </a:r>
                      <a:endParaRPr lang="en-GB" sz="1800" b="0" i="0">
                        <a:solidFill>
                          <a:srgbClr val="000000"/>
                        </a:solidFill>
                        <a:effectLst/>
                      </a:endParaRPr>
                    </a:p>
                  </a:txBody>
                  <a:tcPr marL="93135" marR="93135" marT="46568" marB="46568"/>
                </a:tc>
                <a:tc>
                  <a:txBody>
                    <a:bodyPr/>
                    <a:lstStyle/>
                    <a:p>
                      <a:pPr algn="ctr" fontAlgn="base"/>
                      <a:r>
                        <a:rPr lang="en-GB" sz="1200">
                          <a:effectLst/>
                        </a:rPr>
                        <a:t>Child and Adolescent Mental Health Services/Adult ​</a:t>
                      </a:r>
                      <a:endParaRPr lang="en-GB" sz="1800" b="0" i="0">
                        <a:solidFill>
                          <a:srgbClr val="000000"/>
                        </a:solidFill>
                        <a:effectLst/>
                      </a:endParaRPr>
                    </a:p>
                  </a:txBody>
                  <a:tcPr marL="93135" marR="93135" marT="46568" marB="46568"/>
                </a:tc>
                <a:extLst>
                  <a:ext uri="{0D108BD9-81ED-4DB2-BD59-A6C34878D82A}">
                    <a16:rowId xmlns:a16="http://schemas.microsoft.com/office/drawing/2014/main" val="3080485840"/>
                  </a:ext>
                </a:extLst>
              </a:tr>
              <a:tr h="658158">
                <a:tc>
                  <a:txBody>
                    <a:bodyPr/>
                    <a:lstStyle/>
                    <a:p>
                      <a:pPr algn="ctr" fontAlgn="base"/>
                      <a:r>
                        <a:rPr lang="en-GB" sz="1200">
                          <a:effectLst/>
                        </a:rPr>
                        <a:t>SCR ​</a:t>
                      </a:r>
                      <a:endParaRPr lang="en-GB" sz="1800">
                        <a:effectLst/>
                      </a:endParaRPr>
                    </a:p>
                    <a:p>
                      <a:pPr algn="ctr" fontAlgn="base"/>
                      <a:r>
                        <a:rPr lang="en-GB" sz="1200">
                          <a:effectLst/>
                        </a:rPr>
                        <a:t>  ​</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Single Central Record​</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FGM ​</a:t>
                      </a:r>
                      <a:endParaRPr lang="en-GB" sz="1800" b="0" i="0">
                        <a:solidFill>
                          <a:srgbClr val="000000"/>
                        </a:solidFill>
                        <a:effectLst/>
                      </a:endParaRPr>
                    </a:p>
                  </a:txBody>
                  <a:tcPr marL="93135" marR="93135" marT="46568" marB="46568"/>
                </a:tc>
                <a:tc>
                  <a:txBody>
                    <a:bodyPr/>
                    <a:lstStyle/>
                    <a:p>
                      <a:pPr algn="ctr" fontAlgn="base"/>
                      <a:r>
                        <a:rPr lang="en-GB" sz="1200">
                          <a:effectLst/>
                        </a:rPr>
                        <a:t>Female Genital Mutilation​</a:t>
                      </a:r>
                      <a:endParaRPr lang="en-GB" sz="1800" b="0" i="0">
                        <a:solidFill>
                          <a:srgbClr val="000000"/>
                        </a:solidFill>
                        <a:effectLst/>
                      </a:endParaRPr>
                    </a:p>
                  </a:txBody>
                  <a:tcPr marL="93135" marR="93135" marT="46568" marB="46568"/>
                </a:tc>
                <a:tc>
                  <a:txBody>
                    <a:bodyPr/>
                    <a:lstStyle/>
                    <a:p>
                      <a:pPr algn="ctr" fontAlgn="base"/>
                      <a:r>
                        <a:rPr lang="en-GB" sz="1200">
                          <a:effectLst/>
                        </a:rPr>
                        <a:t>MEHT​</a:t>
                      </a:r>
                      <a:endParaRPr lang="en-GB" sz="1800" b="0" i="0">
                        <a:solidFill>
                          <a:srgbClr val="000000"/>
                        </a:solidFill>
                        <a:effectLst/>
                      </a:endParaRPr>
                    </a:p>
                  </a:txBody>
                  <a:tcPr marL="93135" marR="93135" marT="46568" marB="46568"/>
                </a:tc>
                <a:tc>
                  <a:txBody>
                    <a:bodyPr/>
                    <a:lstStyle/>
                    <a:p>
                      <a:pPr algn="ctr" fontAlgn="base"/>
                      <a:r>
                        <a:rPr lang="en-GB" sz="1200">
                          <a:effectLst/>
                        </a:rPr>
                        <a:t>Mental and Emotional Health Team ​</a:t>
                      </a:r>
                      <a:endParaRPr lang="en-GB" sz="1800" b="0" i="0">
                        <a:solidFill>
                          <a:srgbClr val="000000"/>
                        </a:solidFill>
                        <a:effectLst/>
                      </a:endParaRPr>
                    </a:p>
                  </a:txBody>
                  <a:tcPr marL="93135" marR="93135" marT="46568" marB="46568"/>
                </a:tc>
                <a:extLst>
                  <a:ext uri="{0D108BD9-81ED-4DB2-BD59-A6C34878D82A}">
                    <a16:rowId xmlns:a16="http://schemas.microsoft.com/office/drawing/2014/main" val="3580712027"/>
                  </a:ext>
                </a:extLst>
              </a:tr>
              <a:tr h="502932">
                <a:tc>
                  <a:txBody>
                    <a:bodyPr/>
                    <a:lstStyle/>
                    <a:p>
                      <a:pPr algn="ctr" fontAlgn="base"/>
                      <a:r>
                        <a:rPr lang="en-GB" sz="1200">
                          <a:effectLst/>
                        </a:rPr>
                        <a:t>CCE​</a:t>
                      </a:r>
                      <a:endParaRPr lang="en-GB" sz="1800" b="0" i="0">
                        <a:solidFill>
                          <a:srgbClr val="000000"/>
                        </a:solidFill>
                        <a:effectLst/>
                      </a:endParaRPr>
                    </a:p>
                  </a:txBody>
                  <a:tcPr marL="93135" marR="93135" marT="46568" marB="46568"/>
                </a:tc>
                <a:tc>
                  <a:txBody>
                    <a:bodyPr/>
                    <a:lstStyle/>
                    <a:p>
                      <a:pPr algn="ctr" fontAlgn="base"/>
                      <a:r>
                        <a:rPr lang="en-GB" sz="1200">
                          <a:effectLst/>
                        </a:rPr>
                        <a:t> Child Criminal Exploitation​</a:t>
                      </a:r>
                      <a:endParaRPr lang="en-GB" sz="1800" b="0" i="0">
                        <a:solidFill>
                          <a:srgbClr val="000000"/>
                        </a:solidFill>
                        <a:effectLst/>
                      </a:endParaRPr>
                    </a:p>
                  </a:txBody>
                  <a:tcPr marL="93135" marR="93135" marT="46568" marB="46568"/>
                </a:tc>
                <a:tc>
                  <a:txBody>
                    <a:bodyPr/>
                    <a:lstStyle/>
                    <a:p>
                      <a:pPr algn="ctr" fontAlgn="base"/>
                      <a:r>
                        <a:rPr lang="en-GB" sz="1200">
                          <a:effectLst/>
                        </a:rPr>
                        <a:t>DSL  ​</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Designated Safeguarding Lead​</a:t>
                      </a:r>
                      <a:endParaRPr lang="en-GB" sz="1800" b="0" i="0">
                        <a:solidFill>
                          <a:srgbClr val="000000"/>
                        </a:solidFill>
                        <a:effectLst/>
                      </a:endParaRPr>
                    </a:p>
                  </a:txBody>
                  <a:tcPr marL="93135" marR="93135" marT="46568" marB="46568"/>
                </a:tc>
                <a:tc>
                  <a:txBody>
                    <a:bodyPr/>
                    <a:lstStyle/>
                    <a:p>
                      <a:pPr algn="ctr" fontAlgn="base"/>
                      <a:r>
                        <a:rPr lang="en-GB" sz="1200">
                          <a:effectLst/>
                        </a:rPr>
                        <a:t>VAWG​</a:t>
                      </a:r>
                      <a:endParaRPr lang="en-GB" sz="1800" b="0" i="0">
                        <a:solidFill>
                          <a:srgbClr val="000000"/>
                        </a:solidFill>
                        <a:effectLst/>
                      </a:endParaRPr>
                    </a:p>
                  </a:txBody>
                  <a:tcPr marL="93135" marR="93135" marT="46568" marB="46568"/>
                </a:tc>
                <a:tc>
                  <a:txBody>
                    <a:bodyPr/>
                    <a:lstStyle/>
                    <a:p>
                      <a:pPr algn="ctr" fontAlgn="base"/>
                      <a:r>
                        <a:rPr lang="en-GB" sz="1200">
                          <a:effectLst/>
                        </a:rPr>
                        <a:t>Violence Against Women and Girls ​</a:t>
                      </a:r>
                      <a:endParaRPr lang="en-GB" sz="1800" b="0" i="0">
                        <a:solidFill>
                          <a:srgbClr val="000000"/>
                        </a:solidFill>
                        <a:effectLst/>
                      </a:endParaRPr>
                    </a:p>
                  </a:txBody>
                  <a:tcPr marL="93135" marR="93135" marT="46568" marB="46568"/>
                </a:tc>
                <a:extLst>
                  <a:ext uri="{0D108BD9-81ED-4DB2-BD59-A6C34878D82A}">
                    <a16:rowId xmlns:a16="http://schemas.microsoft.com/office/drawing/2014/main" val="2235497761"/>
                  </a:ext>
                </a:extLst>
              </a:tr>
              <a:tr h="627113">
                <a:tc>
                  <a:txBody>
                    <a:bodyPr/>
                    <a:lstStyle/>
                    <a:p>
                      <a:pPr algn="ctr" fontAlgn="base"/>
                      <a:r>
                        <a:rPr lang="en-GB" sz="1200">
                          <a:effectLst/>
                        </a:rPr>
                        <a:t>YOT​</a:t>
                      </a:r>
                      <a:endParaRPr lang="en-GB" sz="1800" b="0" i="0">
                        <a:solidFill>
                          <a:srgbClr val="000000"/>
                        </a:solidFill>
                        <a:effectLst/>
                      </a:endParaRPr>
                    </a:p>
                  </a:txBody>
                  <a:tcPr marL="93135" marR="93135" marT="46568" marB="46568"/>
                </a:tc>
                <a:tc>
                  <a:txBody>
                    <a:bodyPr/>
                    <a:lstStyle/>
                    <a:p>
                      <a:pPr algn="ctr" fontAlgn="base"/>
                      <a:r>
                        <a:rPr lang="en-GB" sz="1200">
                          <a:effectLst/>
                        </a:rPr>
                        <a:t> Youth Offending Team​</a:t>
                      </a:r>
                      <a:endParaRPr lang="en-GB" sz="1800" b="0" i="0">
                        <a:solidFill>
                          <a:srgbClr val="000000"/>
                        </a:solidFill>
                        <a:effectLst/>
                      </a:endParaRPr>
                    </a:p>
                  </a:txBody>
                  <a:tcPr marL="93135" marR="93135" marT="46568" marB="46568"/>
                </a:tc>
                <a:tc>
                  <a:txBody>
                    <a:bodyPr/>
                    <a:lstStyle/>
                    <a:p>
                      <a:pPr algn="ctr" fontAlgn="base"/>
                      <a:r>
                        <a:rPr lang="en-GB" sz="1200">
                          <a:effectLst/>
                        </a:rPr>
                        <a:t>CiN ​</a:t>
                      </a:r>
                      <a:endParaRPr lang="en-GB" sz="1800">
                        <a:effectLst/>
                      </a:endParaRPr>
                    </a:p>
                    <a:p>
                      <a:pPr algn="ctr" fontAlgn="base"/>
                      <a:r>
                        <a:rPr lang="en-GB" sz="1000">
                          <a:effectLst/>
                        </a:rPr>
                        <a:t>​</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Child in Need​</a:t>
                      </a:r>
                      <a:endParaRPr lang="en-GB" sz="1800" b="0" i="0">
                        <a:solidFill>
                          <a:srgbClr val="000000"/>
                        </a:solidFill>
                        <a:effectLst/>
                      </a:endParaRPr>
                    </a:p>
                  </a:txBody>
                  <a:tcPr marL="93135" marR="93135" marT="46568" marB="46568"/>
                </a:tc>
                <a:tc>
                  <a:txBody>
                    <a:bodyPr/>
                    <a:lstStyle/>
                    <a:p>
                      <a:pPr algn="ctr" fontAlgn="base"/>
                      <a:r>
                        <a:rPr lang="en-GB" sz="1200">
                          <a:effectLst/>
                        </a:rPr>
                        <a:t>DA​</a:t>
                      </a:r>
                      <a:endParaRPr lang="en-GB" sz="1800" b="0" i="0">
                        <a:solidFill>
                          <a:srgbClr val="000000"/>
                        </a:solidFill>
                        <a:effectLst/>
                      </a:endParaRPr>
                    </a:p>
                  </a:txBody>
                  <a:tcPr marL="93135" marR="93135" marT="46568" marB="46568"/>
                </a:tc>
                <a:tc>
                  <a:txBody>
                    <a:bodyPr/>
                    <a:lstStyle/>
                    <a:p>
                      <a:pPr algn="ctr" fontAlgn="base"/>
                      <a:r>
                        <a:rPr lang="en-GB" sz="1200">
                          <a:effectLst/>
                        </a:rPr>
                        <a:t>Domestic Abuse ​</a:t>
                      </a:r>
                      <a:endParaRPr lang="en-GB" sz="1800" b="0" i="0">
                        <a:solidFill>
                          <a:srgbClr val="000000"/>
                        </a:solidFill>
                        <a:effectLst/>
                      </a:endParaRPr>
                    </a:p>
                  </a:txBody>
                  <a:tcPr marL="93135" marR="93135" marT="46568" marB="46568"/>
                </a:tc>
                <a:extLst>
                  <a:ext uri="{0D108BD9-81ED-4DB2-BD59-A6C34878D82A}">
                    <a16:rowId xmlns:a16="http://schemas.microsoft.com/office/drawing/2014/main" val="3549340246"/>
                  </a:ext>
                </a:extLst>
              </a:tr>
              <a:tr h="627113">
                <a:tc>
                  <a:txBody>
                    <a:bodyPr/>
                    <a:lstStyle/>
                    <a:p>
                      <a:pPr algn="ctr" fontAlgn="base"/>
                      <a:r>
                        <a:rPr lang="en-GB" sz="1200">
                          <a:effectLst/>
                        </a:rPr>
                        <a:t>KCSIE​</a:t>
                      </a:r>
                      <a:endParaRPr lang="en-GB" sz="1800" b="0" i="0">
                        <a:solidFill>
                          <a:srgbClr val="000000"/>
                        </a:solidFill>
                        <a:effectLst/>
                      </a:endParaRPr>
                    </a:p>
                  </a:txBody>
                  <a:tcPr marL="93135" marR="93135" marT="46568" marB="46568"/>
                </a:tc>
                <a:tc>
                  <a:txBody>
                    <a:bodyPr/>
                    <a:lstStyle/>
                    <a:p>
                      <a:pPr algn="ctr" fontAlgn="base"/>
                      <a:r>
                        <a:rPr lang="en-GB" sz="1200">
                          <a:effectLst/>
                        </a:rPr>
                        <a:t>Keeping Children Safe in Education ​</a:t>
                      </a:r>
                      <a:endParaRPr lang="en-GB" sz="1800" b="0" i="0">
                        <a:solidFill>
                          <a:srgbClr val="000000"/>
                        </a:solidFill>
                        <a:effectLst/>
                      </a:endParaRPr>
                    </a:p>
                  </a:txBody>
                  <a:tcPr marL="93135" marR="93135" marT="46568" marB="46568"/>
                </a:tc>
                <a:tc>
                  <a:txBody>
                    <a:bodyPr/>
                    <a:lstStyle/>
                    <a:p>
                      <a:pPr algn="ctr" fontAlgn="base"/>
                      <a:r>
                        <a:rPr lang="en-GB" sz="1200">
                          <a:effectLst/>
                        </a:rPr>
                        <a:t>PEP​</a:t>
                      </a:r>
                      <a:endParaRPr lang="en-GB" sz="1800">
                        <a:effectLst/>
                      </a:endParaRPr>
                    </a:p>
                    <a:p>
                      <a:pPr algn="ctr" fontAlgn="base"/>
                      <a:r>
                        <a:rPr lang="en-GB" sz="1000">
                          <a:effectLst/>
                        </a:rPr>
                        <a:t>​</a:t>
                      </a:r>
                      <a:endParaRPr lang="en-GB" sz="1800">
                        <a:effectLst/>
                      </a:endParaRPr>
                    </a:p>
                    <a:p>
                      <a:pPr algn="ctr" fontAlgn="base"/>
                      <a:r>
                        <a:rPr lang="en-GB" sz="1000">
                          <a:effectLst/>
                        </a:rPr>
                        <a:t>​</a:t>
                      </a:r>
                      <a:endParaRPr lang="en-GB" sz="1800" b="0" i="0">
                        <a:solidFill>
                          <a:srgbClr val="000000"/>
                        </a:solidFill>
                        <a:effectLst/>
                      </a:endParaRPr>
                    </a:p>
                  </a:txBody>
                  <a:tcPr marL="93135" marR="93135" marT="46568" marB="46568"/>
                </a:tc>
                <a:tc>
                  <a:txBody>
                    <a:bodyPr/>
                    <a:lstStyle/>
                    <a:p>
                      <a:pPr algn="ctr" fontAlgn="base"/>
                      <a:r>
                        <a:rPr lang="en-GB" sz="1200">
                          <a:effectLst/>
                        </a:rPr>
                        <a:t>Personal Education Plan​</a:t>
                      </a:r>
                      <a:endParaRPr lang="en-GB" sz="1800" b="0" i="0">
                        <a:solidFill>
                          <a:srgbClr val="000000"/>
                        </a:solidFill>
                        <a:effectLst/>
                      </a:endParaRPr>
                    </a:p>
                  </a:txBody>
                  <a:tcPr marL="93135" marR="93135" marT="46568" marB="46568"/>
                </a:tc>
                <a:tc>
                  <a:txBody>
                    <a:bodyPr/>
                    <a:lstStyle/>
                    <a:p>
                      <a:pPr algn="ctr" fontAlgn="base"/>
                      <a:r>
                        <a:rPr lang="en-GB" sz="1200">
                          <a:effectLst/>
                        </a:rPr>
                        <a:t>YPSI​</a:t>
                      </a:r>
                      <a:endParaRPr lang="en-GB" sz="1800" b="0" i="0">
                        <a:solidFill>
                          <a:srgbClr val="000000"/>
                        </a:solidFill>
                        <a:effectLst/>
                      </a:endParaRPr>
                    </a:p>
                  </a:txBody>
                  <a:tcPr marL="93135" marR="93135" marT="46568" marB="46568"/>
                </a:tc>
                <a:tc>
                  <a:txBody>
                    <a:bodyPr/>
                    <a:lstStyle/>
                    <a:p>
                      <a:pPr algn="ctr" fontAlgn="base"/>
                      <a:r>
                        <a:rPr lang="en-GB" sz="1200">
                          <a:effectLst/>
                        </a:rPr>
                        <a:t>Youth Produced Sexual Imagery ​</a:t>
                      </a:r>
                      <a:endParaRPr lang="en-GB" sz="1800" b="0" i="0">
                        <a:solidFill>
                          <a:srgbClr val="000000"/>
                        </a:solidFill>
                        <a:effectLst/>
                      </a:endParaRPr>
                    </a:p>
                  </a:txBody>
                  <a:tcPr marL="93135" marR="93135" marT="46568" marB="46568"/>
                </a:tc>
                <a:extLst>
                  <a:ext uri="{0D108BD9-81ED-4DB2-BD59-A6C34878D82A}">
                    <a16:rowId xmlns:a16="http://schemas.microsoft.com/office/drawing/2014/main" val="2904779585"/>
                  </a:ext>
                </a:extLst>
              </a:tr>
              <a:tr h="502932">
                <a:tc>
                  <a:txBody>
                    <a:bodyPr/>
                    <a:lstStyle/>
                    <a:p>
                      <a:pPr algn="ctr" fontAlgn="base"/>
                      <a:r>
                        <a:rPr lang="en-GB" sz="1200">
                          <a:effectLst/>
                        </a:rPr>
                        <a:t>LAC​</a:t>
                      </a:r>
                      <a:endParaRPr lang="en-GB" sz="1800" b="0" i="0">
                        <a:solidFill>
                          <a:srgbClr val="000000"/>
                        </a:solidFill>
                        <a:effectLst/>
                      </a:endParaRPr>
                    </a:p>
                  </a:txBody>
                  <a:tcPr marL="93135" marR="93135" marT="46568" marB="46568"/>
                </a:tc>
                <a:tc>
                  <a:txBody>
                    <a:bodyPr/>
                    <a:lstStyle/>
                    <a:p>
                      <a:pPr algn="ctr" fontAlgn="base"/>
                      <a:r>
                        <a:rPr lang="en-GB" sz="1200">
                          <a:effectLst/>
                        </a:rPr>
                        <a:t>Looked After Child ​</a:t>
                      </a:r>
                      <a:endParaRPr lang="en-GB" sz="1800" b="0" i="0">
                        <a:solidFill>
                          <a:srgbClr val="000000"/>
                        </a:solidFill>
                        <a:effectLst/>
                      </a:endParaRPr>
                    </a:p>
                  </a:txBody>
                  <a:tcPr marL="93135" marR="93135" marT="46568" marB="46568"/>
                </a:tc>
                <a:tc>
                  <a:txBody>
                    <a:bodyPr/>
                    <a:lstStyle/>
                    <a:p>
                      <a:pPr algn="ctr" fontAlgn="base"/>
                      <a:r>
                        <a:rPr lang="en-GB" sz="1200">
                          <a:effectLst/>
                        </a:rPr>
                        <a:t>CME​</a:t>
                      </a:r>
                      <a:endParaRPr lang="en-GB" sz="1800" b="0" i="0">
                        <a:solidFill>
                          <a:srgbClr val="000000"/>
                        </a:solidFill>
                        <a:effectLst/>
                      </a:endParaRPr>
                    </a:p>
                  </a:txBody>
                  <a:tcPr marL="93135" marR="93135" marT="46568" marB="46568"/>
                </a:tc>
                <a:tc>
                  <a:txBody>
                    <a:bodyPr/>
                    <a:lstStyle/>
                    <a:p>
                      <a:pPr algn="ctr" fontAlgn="base"/>
                      <a:r>
                        <a:rPr lang="en-GB" sz="1200">
                          <a:effectLst/>
                        </a:rPr>
                        <a:t>Child Missing in Education ​</a:t>
                      </a:r>
                      <a:endParaRPr lang="en-GB" sz="1800" b="0" i="0">
                        <a:solidFill>
                          <a:srgbClr val="000000"/>
                        </a:solidFill>
                        <a:effectLst/>
                      </a:endParaRPr>
                    </a:p>
                  </a:txBody>
                  <a:tcPr marL="93135" marR="93135" marT="46568" marB="46568"/>
                </a:tc>
                <a:tc>
                  <a:txBody>
                    <a:bodyPr/>
                    <a:lstStyle/>
                    <a:p>
                      <a:pPr algn="ctr" fontAlgn="base"/>
                      <a:r>
                        <a:rPr lang="en-GB" sz="1200">
                          <a:effectLst/>
                        </a:rPr>
                        <a:t>IAPT​</a:t>
                      </a:r>
                      <a:endParaRPr lang="en-GB" sz="1800" b="0" i="0">
                        <a:solidFill>
                          <a:srgbClr val="000000"/>
                        </a:solidFill>
                        <a:effectLst/>
                      </a:endParaRPr>
                    </a:p>
                  </a:txBody>
                  <a:tcPr marL="93135" marR="93135" marT="46568" marB="46568"/>
                </a:tc>
                <a:tc>
                  <a:txBody>
                    <a:bodyPr/>
                    <a:lstStyle/>
                    <a:p>
                      <a:pPr algn="ctr" fontAlgn="base"/>
                      <a:r>
                        <a:rPr lang="en-GB" sz="1200">
                          <a:effectLst/>
                        </a:rPr>
                        <a:t>Improving Access to Psychological Therapies​</a:t>
                      </a:r>
                      <a:endParaRPr lang="en-GB" sz="1800" b="0" i="0">
                        <a:solidFill>
                          <a:srgbClr val="000000"/>
                        </a:solidFill>
                        <a:effectLst/>
                      </a:endParaRPr>
                    </a:p>
                  </a:txBody>
                  <a:tcPr marL="93135" marR="93135" marT="46568" marB="46568"/>
                </a:tc>
                <a:extLst>
                  <a:ext uri="{0D108BD9-81ED-4DB2-BD59-A6C34878D82A}">
                    <a16:rowId xmlns:a16="http://schemas.microsoft.com/office/drawing/2014/main" val="3790218503"/>
                  </a:ext>
                </a:extLst>
              </a:tr>
              <a:tr h="502932">
                <a:tc>
                  <a:txBody>
                    <a:bodyPr/>
                    <a:lstStyle/>
                    <a:p>
                      <a:pPr algn="ctr" fontAlgn="base"/>
                      <a:r>
                        <a:rPr lang="en-GB" sz="1200">
                          <a:effectLst/>
                        </a:rPr>
                        <a:t>ESOL​</a:t>
                      </a:r>
                      <a:endParaRPr lang="en-GB" sz="1800" b="0" i="0">
                        <a:solidFill>
                          <a:srgbClr val="000000"/>
                        </a:solidFill>
                        <a:effectLst/>
                      </a:endParaRPr>
                    </a:p>
                  </a:txBody>
                  <a:tcPr marL="93135" marR="93135" marT="46568" marB="46568"/>
                </a:tc>
                <a:tc>
                  <a:txBody>
                    <a:bodyPr/>
                    <a:lstStyle/>
                    <a:p>
                      <a:pPr algn="ctr" fontAlgn="base"/>
                      <a:r>
                        <a:rPr lang="en-GB" sz="1200">
                          <a:effectLst/>
                        </a:rPr>
                        <a:t>English for Speakers of Other Languages ​</a:t>
                      </a:r>
                      <a:endParaRPr lang="en-GB" sz="1800" b="0" i="0">
                        <a:solidFill>
                          <a:srgbClr val="000000"/>
                        </a:solidFill>
                        <a:effectLst/>
                      </a:endParaRPr>
                    </a:p>
                  </a:txBody>
                  <a:tcPr marL="93135" marR="93135" marT="46568" marB="46568"/>
                </a:tc>
                <a:tc>
                  <a:txBody>
                    <a:bodyPr/>
                    <a:lstStyle/>
                    <a:p>
                      <a:pPr algn="ctr" fontAlgn="base"/>
                      <a:r>
                        <a:rPr lang="en-GB" sz="1200">
                          <a:effectLst/>
                        </a:rPr>
                        <a:t>EHCP​</a:t>
                      </a:r>
                      <a:endParaRPr lang="en-GB" sz="1800" b="0" i="0">
                        <a:solidFill>
                          <a:srgbClr val="000000"/>
                        </a:solidFill>
                        <a:effectLst/>
                      </a:endParaRPr>
                    </a:p>
                  </a:txBody>
                  <a:tcPr marL="93135" marR="93135" marT="46568" marB="46568"/>
                </a:tc>
                <a:tc>
                  <a:txBody>
                    <a:bodyPr/>
                    <a:lstStyle/>
                    <a:p>
                      <a:pPr algn="ctr" fontAlgn="base"/>
                      <a:r>
                        <a:rPr lang="en-GB" sz="1200">
                          <a:effectLst/>
                        </a:rPr>
                        <a:t>Educational Health Care Plan ​</a:t>
                      </a:r>
                      <a:endParaRPr lang="en-GB" sz="1800" b="0" i="0">
                        <a:solidFill>
                          <a:srgbClr val="000000"/>
                        </a:solidFill>
                        <a:effectLst/>
                      </a:endParaRPr>
                    </a:p>
                  </a:txBody>
                  <a:tcPr marL="93135" marR="93135" marT="46568" marB="46568"/>
                </a:tc>
                <a:tc>
                  <a:txBody>
                    <a:bodyPr/>
                    <a:lstStyle/>
                    <a:p>
                      <a:pPr algn="ctr" fontAlgn="base"/>
                      <a:r>
                        <a:rPr lang="en-GB" sz="1200">
                          <a:effectLst/>
                        </a:rPr>
                        <a:t>LADO​</a:t>
                      </a:r>
                      <a:endParaRPr lang="en-GB" sz="1800" b="0" i="0">
                        <a:solidFill>
                          <a:srgbClr val="000000"/>
                        </a:solidFill>
                        <a:effectLst/>
                      </a:endParaRPr>
                    </a:p>
                  </a:txBody>
                  <a:tcPr marL="93135" marR="93135" marT="46568" marB="46568"/>
                </a:tc>
                <a:tc>
                  <a:txBody>
                    <a:bodyPr/>
                    <a:lstStyle/>
                    <a:p>
                      <a:pPr algn="ctr" fontAlgn="base"/>
                      <a:r>
                        <a:rPr lang="en-GB" sz="1200">
                          <a:effectLst/>
                        </a:rPr>
                        <a:t>Local Authority Designated Officer​</a:t>
                      </a:r>
                      <a:endParaRPr lang="en-GB" sz="1800" b="0" i="0">
                        <a:solidFill>
                          <a:srgbClr val="000000"/>
                        </a:solidFill>
                        <a:effectLst/>
                      </a:endParaRPr>
                    </a:p>
                  </a:txBody>
                  <a:tcPr marL="93135" marR="93135" marT="46568" marB="46568"/>
                </a:tc>
                <a:extLst>
                  <a:ext uri="{0D108BD9-81ED-4DB2-BD59-A6C34878D82A}">
                    <a16:rowId xmlns:a16="http://schemas.microsoft.com/office/drawing/2014/main" val="1150654126"/>
                  </a:ext>
                </a:extLst>
              </a:tr>
            </a:tbl>
          </a:graphicData>
        </a:graphic>
      </p:graphicFrame>
    </p:spTree>
    <p:extLst>
      <p:ext uri="{BB962C8B-B14F-4D97-AF65-F5344CB8AC3E}">
        <p14:creationId xmlns:p14="http://schemas.microsoft.com/office/powerpoint/2010/main" val="263778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36E7FD-BBF7-4B32-BDA6-D87DF2D41561}"/>
              </a:ext>
            </a:extLst>
          </p:cNvPr>
          <p:cNvSpPr>
            <a:spLocks noGrp="1"/>
          </p:cNvSpPr>
          <p:nvPr>
            <p:ph type="title"/>
          </p:nvPr>
        </p:nvSpPr>
        <p:spPr>
          <a:xfrm>
            <a:off x="838200" y="704088"/>
            <a:ext cx="3529953" cy="2980944"/>
          </a:xfrm>
        </p:spPr>
        <p:txBody>
          <a:bodyPr>
            <a:normAutofit/>
          </a:bodyPr>
          <a:lstStyle/>
          <a:p>
            <a:r>
              <a:rPr lang="en-US">
                <a:solidFill>
                  <a:schemeClr val="bg1"/>
                </a:solidFill>
              </a:rPr>
              <a:t>Low Level Concerns </a:t>
            </a:r>
            <a:endParaRPr lang="en-GB">
              <a:solidFill>
                <a:schemeClr val="bg1"/>
              </a:solidFill>
            </a:endParaRPr>
          </a:p>
        </p:txBody>
      </p:sp>
      <p:sp>
        <p:nvSpPr>
          <p:cNvPr id="3" name="Content Placeholder 2">
            <a:extLst>
              <a:ext uri="{FF2B5EF4-FFF2-40B4-BE49-F238E27FC236}">
                <a16:creationId xmlns:a16="http://schemas.microsoft.com/office/drawing/2014/main" id="{F7D20213-807C-49C6-AD48-103BD9B83FC1}"/>
              </a:ext>
            </a:extLst>
          </p:cNvPr>
          <p:cNvSpPr>
            <a:spLocks noGrp="1"/>
          </p:cNvSpPr>
          <p:nvPr>
            <p:ph idx="1"/>
          </p:nvPr>
        </p:nvSpPr>
        <p:spPr>
          <a:xfrm>
            <a:off x="6212410" y="704088"/>
            <a:ext cx="5135293" cy="5248656"/>
          </a:xfrm>
        </p:spPr>
        <p:txBody>
          <a:bodyPr anchor="ctr">
            <a:normAutofit/>
          </a:bodyPr>
          <a:lstStyle/>
          <a:p>
            <a:pPr marL="0" indent="0">
              <a:buNone/>
            </a:pPr>
            <a:r>
              <a:rPr lang="en-GB" sz="1700" b="1" dirty="0">
                <a:latin typeface="NSPCC-Regular"/>
              </a:rPr>
              <a:t>A low-level concern</a:t>
            </a:r>
            <a:r>
              <a:rPr lang="en-GB" sz="1700" dirty="0">
                <a:latin typeface="NSPCC-Regular"/>
              </a:rPr>
              <a:t> is any concern that an adult has acted in a way that:</a:t>
            </a:r>
          </a:p>
          <a:p>
            <a:r>
              <a:rPr lang="en-GB" sz="1700" dirty="0">
                <a:latin typeface="NSPCC-Regular"/>
              </a:rPr>
              <a:t>is inconsistent with the staff code of conduct, including inappropriate conduct outside of work</a:t>
            </a:r>
          </a:p>
          <a:p>
            <a:r>
              <a:rPr lang="en-GB" sz="1700" dirty="0">
                <a:latin typeface="NSPCC-Regular"/>
              </a:rPr>
              <a:t>doesn’t meet the threshold of harm or is not considered serious enough for the </a:t>
            </a:r>
            <a:r>
              <a:rPr lang="en-GB" sz="1700">
                <a:latin typeface="NSPCC-Regular"/>
              </a:rPr>
              <a:t>school to </a:t>
            </a:r>
            <a:r>
              <a:rPr lang="en-GB" sz="1700" dirty="0">
                <a:latin typeface="NSPCC-Regular"/>
              </a:rPr>
              <a:t>refer to the local authority.</a:t>
            </a:r>
          </a:p>
          <a:p>
            <a:endParaRPr lang="en-US" sz="1700" dirty="0">
              <a:latin typeface="NSPCC-Regular"/>
            </a:endParaRPr>
          </a:p>
          <a:p>
            <a:pPr marL="0" indent="0">
              <a:buNone/>
            </a:pPr>
            <a:r>
              <a:rPr lang="en-GB" sz="1700" b="1" dirty="0">
                <a:latin typeface="NSPCC-Regular"/>
              </a:rPr>
              <a:t>Examples of such behaviour could include:</a:t>
            </a:r>
          </a:p>
          <a:p>
            <a:r>
              <a:rPr lang="en-GB" sz="1700" dirty="0">
                <a:latin typeface="NSPCC-Regular"/>
              </a:rPr>
              <a:t>being over friendly with children</a:t>
            </a:r>
          </a:p>
          <a:p>
            <a:r>
              <a:rPr lang="en-GB" sz="1700" dirty="0">
                <a:latin typeface="NSPCC-Regular"/>
              </a:rPr>
              <a:t>having favourites</a:t>
            </a:r>
          </a:p>
          <a:p>
            <a:r>
              <a:rPr lang="en-GB" sz="1700" dirty="0">
                <a:latin typeface="NSPCC-Regular"/>
              </a:rPr>
              <a:t>adults taking photographs of children on their mobile phone</a:t>
            </a:r>
          </a:p>
          <a:p>
            <a:r>
              <a:rPr lang="en-GB" sz="1700" dirty="0">
                <a:latin typeface="NSPCC-Regular"/>
              </a:rPr>
              <a:t>engaging with a child on a one-to-one basis in a secluded area or behind a closed door</a:t>
            </a:r>
          </a:p>
          <a:p>
            <a:r>
              <a:rPr lang="en-GB" sz="1700" dirty="0">
                <a:latin typeface="NSPCC-Regular"/>
              </a:rPr>
              <a:t>using inappropriate sexualised, intimidating or offensive language.</a:t>
            </a:r>
          </a:p>
          <a:p>
            <a:endParaRPr lang="en-GB" sz="1700" dirty="0">
              <a:latin typeface="NSPCC-Regular"/>
            </a:endParaRPr>
          </a:p>
          <a:p>
            <a:pPr marL="0" indent="0">
              <a:buNone/>
            </a:pPr>
            <a:endParaRPr lang="en-GB" sz="1700" dirty="0"/>
          </a:p>
        </p:txBody>
      </p:sp>
    </p:spTree>
    <p:extLst>
      <p:ext uri="{BB962C8B-B14F-4D97-AF65-F5344CB8AC3E}">
        <p14:creationId xmlns:p14="http://schemas.microsoft.com/office/powerpoint/2010/main" val="418228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2" name="Freeform: Shape 31">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7D0028D-BB44-BBEF-A772-A9A5ACA8A26C}"/>
              </a:ext>
            </a:extLst>
          </p:cNvPr>
          <p:cNvSpPr>
            <a:spLocks noGrp="1"/>
          </p:cNvSpPr>
          <p:nvPr>
            <p:ph type="title"/>
          </p:nvPr>
        </p:nvSpPr>
        <p:spPr>
          <a:xfrm>
            <a:off x="765051" y="662400"/>
            <a:ext cx="3384000" cy="1492132"/>
          </a:xfrm>
        </p:spPr>
        <p:txBody>
          <a:bodyPr anchor="t">
            <a:normAutofit/>
          </a:bodyPr>
          <a:lstStyle/>
          <a:p>
            <a:r>
              <a:rPr lang="en-GB" dirty="0">
                <a:solidFill>
                  <a:schemeClr val="bg1"/>
                </a:solidFill>
              </a:rPr>
              <a:t>Low Level Concerns</a:t>
            </a:r>
          </a:p>
        </p:txBody>
      </p:sp>
      <p:sp>
        <p:nvSpPr>
          <p:cNvPr id="3" name="Content Placeholder 2">
            <a:extLst>
              <a:ext uri="{FF2B5EF4-FFF2-40B4-BE49-F238E27FC236}">
                <a16:creationId xmlns:a16="http://schemas.microsoft.com/office/drawing/2014/main" id="{33927158-4054-AFCC-F6F9-3CBC5701DF7E}"/>
              </a:ext>
            </a:extLst>
          </p:cNvPr>
          <p:cNvSpPr>
            <a:spLocks noGrp="1"/>
          </p:cNvSpPr>
          <p:nvPr>
            <p:ph idx="1"/>
          </p:nvPr>
        </p:nvSpPr>
        <p:spPr>
          <a:xfrm>
            <a:off x="765051" y="2286000"/>
            <a:ext cx="3384000" cy="3844800"/>
          </a:xfrm>
        </p:spPr>
        <p:txBody>
          <a:bodyPr>
            <a:normAutofit/>
          </a:bodyPr>
          <a:lstStyle/>
          <a:p>
            <a:r>
              <a:rPr lang="en-GB" sz="1700">
                <a:solidFill>
                  <a:schemeClr val="bg1">
                    <a:alpha val="60000"/>
                  </a:schemeClr>
                </a:solidFill>
              </a:rPr>
              <a:t>Report your low level concerns to Head Teacher/ Head of School </a:t>
            </a:r>
          </a:p>
          <a:p>
            <a:r>
              <a:rPr lang="en-GB" sz="1700">
                <a:solidFill>
                  <a:schemeClr val="bg1">
                    <a:alpha val="60000"/>
                  </a:schemeClr>
                </a:solidFill>
              </a:rPr>
              <a:t>You can self-refer (for example I just had this ‘situation’ happen and I want to share. </a:t>
            </a:r>
          </a:p>
          <a:p>
            <a:r>
              <a:rPr lang="en-GB" sz="1700">
                <a:solidFill>
                  <a:schemeClr val="bg1">
                    <a:alpha val="60000"/>
                  </a:schemeClr>
                </a:solidFill>
              </a:rPr>
              <a:t>Complete the Low Level Concern form. </a:t>
            </a:r>
          </a:p>
          <a:p>
            <a:r>
              <a:rPr lang="en-GB" sz="1700">
                <a:solidFill>
                  <a:schemeClr val="bg1">
                    <a:alpha val="60000"/>
                  </a:schemeClr>
                </a:solidFill>
              </a:rPr>
              <a:t>Forms will be kept on file for duration of employment </a:t>
            </a:r>
          </a:p>
          <a:p>
            <a:r>
              <a:rPr lang="en-GB" sz="1700">
                <a:solidFill>
                  <a:schemeClr val="bg1">
                    <a:alpha val="60000"/>
                  </a:schemeClr>
                </a:solidFill>
              </a:rPr>
              <a:t>Will not be shared in references unless threshold of harm has been met</a:t>
            </a:r>
          </a:p>
          <a:p>
            <a:pPr marL="0" indent="0">
              <a:buNone/>
            </a:pPr>
            <a:endParaRPr lang="en-GB" sz="1700">
              <a:solidFill>
                <a:schemeClr val="bg1">
                  <a:alpha val="60000"/>
                </a:schemeClr>
              </a:solidFill>
            </a:endParaRPr>
          </a:p>
        </p:txBody>
      </p:sp>
      <p:pic>
        <p:nvPicPr>
          <p:cNvPr id="23" name="Picture 23" descr="A picture containing text&#10;&#10;Description automatically generated">
            <a:extLst>
              <a:ext uri="{FF2B5EF4-FFF2-40B4-BE49-F238E27FC236}">
                <a16:creationId xmlns:a16="http://schemas.microsoft.com/office/drawing/2014/main" id="{76DEF69C-6ADC-1D68-4EBD-D6CC52CF7760}"/>
              </a:ext>
            </a:extLst>
          </p:cNvPr>
          <p:cNvPicPr>
            <a:picLocks noChangeAspect="1"/>
          </p:cNvPicPr>
          <p:nvPr/>
        </p:nvPicPr>
        <p:blipFill>
          <a:blip r:embed="rId2"/>
          <a:stretch>
            <a:fillRect/>
          </a:stretch>
        </p:blipFill>
        <p:spPr>
          <a:xfrm>
            <a:off x="5411053" y="665608"/>
            <a:ext cx="6014185" cy="5526783"/>
          </a:xfrm>
          <a:prstGeom prst="rect">
            <a:avLst/>
          </a:prstGeom>
        </p:spPr>
      </p:pic>
    </p:spTree>
    <p:extLst>
      <p:ext uri="{BB962C8B-B14F-4D97-AF65-F5344CB8AC3E}">
        <p14:creationId xmlns:p14="http://schemas.microsoft.com/office/powerpoint/2010/main" val="267454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DD744-6EC3-4370-8557-DA4A80F333F7}"/>
              </a:ext>
            </a:extLst>
          </p:cNvPr>
          <p:cNvSpPr>
            <a:spLocks noGrp="1"/>
          </p:cNvSpPr>
          <p:nvPr>
            <p:ph type="title"/>
          </p:nvPr>
        </p:nvSpPr>
        <p:spPr>
          <a:xfrm>
            <a:off x="838200" y="557188"/>
            <a:ext cx="10515600" cy="1133499"/>
          </a:xfrm>
        </p:spPr>
        <p:txBody>
          <a:bodyPr>
            <a:normAutofit/>
          </a:bodyPr>
          <a:lstStyle/>
          <a:p>
            <a:pPr algn="ctr"/>
            <a:r>
              <a:rPr lang="en-GB" sz="5200"/>
              <a:t>Things to Remember……</a:t>
            </a:r>
          </a:p>
        </p:txBody>
      </p:sp>
      <p:pic>
        <p:nvPicPr>
          <p:cNvPr id="3" name="Picture 2">
            <a:extLst>
              <a:ext uri="{FF2B5EF4-FFF2-40B4-BE49-F238E27FC236}">
                <a16:creationId xmlns:a16="http://schemas.microsoft.com/office/drawing/2014/main" id="{3B354832-4662-438E-A398-B36B072ECC25}"/>
              </a:ext>
            </a:extLst>
          </p:cNvPr>
          <p:cNvPicPr>
            <a:picLocks noChangeAspect="1"/>
          </p:cNvPicPr>
          <p:nvPr/>
        </p:nvPicPr>
        <p:blipFill>
          <a:blip r:embed="rId2"/>
          <a:stretch>
            <a:fillRect/>
          </a:stretch>
        </p:blipFill>
        <p:spPr>
          <a:xfrm>
            <a:off x="10412819" y="161248"/>
            <a:ext cx="1536325" cy="1158340"/>
          </a:xfrm>
          <a:prstGeom prst="rect">
            <a:avLst/>
          </a:prstGeom>
        </p:spPr>
      </p:pic>
      <p:graphicFrame>
        <p:nvGraphicFramePr>
          <p:cNvPr id="5" name="Content Placeholder 2">
            <a:extLst>
              <a:ext uri="{FF2B5EF4-FFF2-40B4-BE49-F238E27FC236}">
                <a16:creationId xmlns:a16="http://schemas.microsoft.com/office/drawing/2014/main" id="{09A26350-967A-4B0D-90D2-4C19DC0ACCAD}"/>
              </a:ext>
            </a:extLst>
          </p:cNvPr>
          <p:cNvGraphicFramePr>
            <a:graphicFrameLocks noGrp="1"/>
          </p:cNvGraphicFramePr>
          <p:nvPr>
            <p:ph idx="1"/>
            <p:extLst>
              <p:ext uri="{D42A27DB-BD31-4B8C-83A1-F6EECF244321}">
                <p14:modId xmlns:p14="http://schemas.microsoft.com/office/powerpoint/2010/main" val="12701909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97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BB3625-064D-41F2-A1D1-F3F8096D81AB}"/>
              </a:ext>
            </a:extLst>
          </p:cNvPr>
          <p:cNvSpPr>
            <a:spLocks noGrp="1"/>
          </p:cNvSpPr>
          <p:nvPr>
            <p:ph type="title"/>
          </p:nvPr>
        </p:nvSpPr>
        <p:spPr>
          <a:xfrm>
            <a:off x="344164" y="518863"/>
            <a:ext cx="7777075" cy="606167"/>
          </a:xfrm>
        </p:spPr>
        <p:txBody>
          <a:bodyPr>
            <a:normAutofit fontScale="90000"/>
          </a:bodyPr>
          <a:lstStyle/>
          <a:p>
            <a:r>
              <a:rPr lang="en-GB" sz="3800" b="1" dirty="0">
                <a:solidFill>
                  <a:srgbClr val="2BABA4"/>
                </a:solidFill>
                <a:latin typeface="+mn-lt"/>
              </a:rPr>
              <a:t>So just to recap…</a:t>
            </a:r>
            <a:br>
              <a:rPr lang="en-GB" sz="3800" b="1" dirty="0">
                <a:solidFill>
                  <a:srgbClr val="2BABA4"/>
                </a:solidFill>
                <a:latin typeface="+mn-lt"/>
              </a:rPr>
            </a:br>
            <a:r>
              <a:rPr lang="en-GB" sz="3800" b="1" dirty="0">
                <a:solidFill>
                  <a:srgbClr val="2BABA4"/>
                </a:solidFill>
                <a:latin typeface="+mn-lt"/>
              </a:rPr>
              <a:t>Safeguarding is everyone's responsibility.</a:t>
            </a:r>
            <a:endParaRPr lang="en-US">
              <a:solidFill>
                <a:srgbClr val="2BABA4"/>
              </a:solidFill>
              <a:cs typeface="Calibri Light"/>
            </a:endParaRPr>
          </a:p>
        </p:txBody>
      </p:sp>
      <p:sp>
        <p:nvSpPr>
          <p:cNvPr id="5" name="TextBox 4">
            <a:extLst>
              <a:ext uri="{FF2B5EF4-FFF2-40B4-BE49-F238E27FC236}">
                <a16:creationId xmlns:a16="http://schemas.microsoft.com/office/drawing/2014/main" id="{9B0846E6-2F97-49E1-AB75-039BA98B9901}"/>
              </a:ext>
            </a:extLst>
          </p:cNvPr>
          <p:cNvSpPr txBox="1"/>
          <p:nvPr/>
        </p:nvSpPr>
        <p:spPr>
          <a:xfrm>
            <a:off x="3717756" y="1861780"/>
            <a:ext cx="4645891" cy="369332"/>
          </a:xfrm>
          <a:prstGeom prst="rect">
            <a:avLst/>
          </a:prstGeom>
          <a:noFill/>
        </p:spPr>
        <p:txBody>
          <a:bodyPr wrap="square" lIns="91440" tIns="45720" rIns="91440" bIns="45720" rtlCol="0" anchor="t">
            <a:spAutoFit/>
          </a:bodyPr>
          <a:lstStyle/>
          <a:p>
            <a:r>
              <a:rPr lang="en-GB" b="1" dirty="0">
                <a:solidFill>
                  <a:srgbClr val="2BABA4"/>
                </a:solidFill>
              </a:rPr>
              <a:t>What am I looking for?</a:t>
            </a:r>
            <a:endParaRPr lang="en-GB" dirty="0">
              <a:solidFill>
                <a:srgbClr val="2BABA4"/>
              </a:solidFill>
            </a:endParaRPr>
          </a:p>
        </p:txBody>
      </p:sp>
      <p:sp>
        <p:nvSpPr>
          <p:cNvPr id="6" name="Rectangle 5">
            <a:extLst>
              <a:ext uri="{FF2B5EF4-FFF2-40B4-BE49-F238E27FC236}">
                <a16:creationId xmlns:a16="http://schemas.microsoft.com/office/drawing/2014/main" id="{425078F1-F5C6-4EFD-B8CC-6AE0E41ABA5E}"/>
              </a:ext>
            </a:extLst>
          </p:cNvPr>
          <p:cNvSpPr/>
          <p:nvPr/>
        </p:nvSpPr>
        <p:spPr>
          <a:xfrm>
            <a:off x="3717756" y="3068010"/>
            <a:ext cx="2389885" cy="369332"/>
          </a:xfrm>
          <a:prstGeom prst="rect">
            <a:avLst/>
          </a:prstGeom>
        </p:spPr>
        <p:txBody>
          <a:bodyPr wrap="square" lIns="91440" tIns="45720" rIns="91440" bIns="45720" anchor="t">
            <a:spAutoFit/>
          </a:bodyPr>
          <a:lstStyle/>
          <a:p>
            <a:r>
              <a:rPr lang="en-GB" b="1" dirty="0">
                <a:solidFill>
                  <a:srgbClr val="2BABA4"/>
                </a:solidFill>
              </a:rPr>
              <a:t>What do I do about it? </a:t>
            </a:r>
            <a:endParaRPr lang="en-GB" dirty="0"/>
          </a:p>
        </p:txBody>
      </p:sp>
      <p:sp>
        <p:nvSpPr>
          <p:cNvPr id="7" name="Rectangle 6">
            <a:extLst>
              <a:ext uri="{FF2B5EF4-FFF2-40B4-BE49-F238E27FC236}">
                <a16:creationId xmlns:a16="http://schemas.microsoft.com/office/drawing/2014/main" id="{53C9E25D-6A7F-432B-A218-F011437122FB}"/>
              </a:ext>
            </a:extLst>
          </p:cNvPr>
          <p:cNvSpPr/>
          <p:nvPr/>
        </p:nvSpPr>
        <p:spPr>
          <a:xfrm>
            <a:off x="3717756" y="4316885"/>
            <a:ext cx="3472873" cy="369332"/>
          </a:xfrm>
          <a:prstGeom prst="rect">
            <a:avLst/>
          </a:prstGeom>
        </p:spPr>
        <p:txBody>
          <a:bodyPr wrap="square" lIns="91440" tIns="45720" rIns="91440" bIns="45720" anchor="t">
            <a:spAutoFit/>
          </a:bodyPr>
          <a:lstStyle/>
          <a:p>
            <a:r>
              <a:rPr lang="en-GB" b="1" dirty="0">
                <a:solidFill>
                  <a:srgbClr val="2BABA4"/>
                </a:solidFill>
              </a:rPr>
              <a:t>Why is it important?</a:t>
            </a:r>
            <a:endParaRPr lang="en-GB">
              <a:solidFill>
                <a:srgbClr val="2BABA4"/>
              </a:solidFill>
              <a:cs typeface="Calibri"/>
            </a:endParaRPr>
          </a:p>
        </p:txBody>
      </p:sp>
      <p:sp>
        <p:nvSpPr>
          <p:cNvPr id="8" name="TextBox 7">
            <a:extLst>
              <a:ext uri="{FF2B5EF4-FFF2-40B4-BE49-F238E27FC236}">
                <a16:creationId xmlns:a16="http://schemas.microsoft.com/office/drawing/2014/main" id="{20A9FFF9-97EA-43A5-A6A6-806C2E6E66E8}"/>
              </a:ext>
            </a:extLst>
          </p:cNvPr>
          <p:cNvSpPr txBox="1"/>
          <p:nvPr/>
        </p:nvSpPr>
        <p:spPr>
          <a:xfrm>
            <a:off x="4674046" y="2269771"/>
            <a:ext cx="4535054" cy="646331"/>
          </a:xfrm>
          <a:prstGeom prst="rect">
            <a:avLst/>
          </a:prstGeom>
          <a:noFill/>
        </p:spPr>
        <p:txBody>
          <a:bodyPr wrap="square" rtlCol="0">
            <a:spAutoFit/>
          </a:bodyPr>
          <a:lstStyle/>
          <a:p>
            <a:r>
              <a:rPr lang="en-GB" dirty="0"/>
              <a:t>ANY of the signs and symptoms of abuse</a:t>
            </a:r>
          </a:p>
          <a:p>
            <a:r>
              <a:rPr lang="en-GB" dirty="0"/>
              <a:t>Any CHANGE in behaviour or appearance</a:t>
            </a:r>
          </a:p>
        </p:txBody>
      </p:sp>
      <p:sp>
        <p:nvSpPr>
          <p:cNvPr id="9" name="TextBox 8">
            <a:extLst>
              <a:ext uri="{FF2B5EF4-FFF2-40B4-BE49-F238E27FC236}">
                <a16:creationId xmlns:a16="http://schemas.microsoft.com/office/drawing/2014/main" id="{2CEC77DF-F03E-4093-BBBF-7B18A5F48E88}"/>
              </a:ext>
            </a:extLst>
          </p:cNvPr>
          <p:cNvSpPr txBox="1"/>
          <p:nvPr/>
        </p:nvSpPr>
        <p:spPr>
          <a:xfrm>
            <a:off x="4674046" y="3499813"/>
            <a:ext cx="4920697" cy="923330"/>
          </a:xfrm>
          <a:prstGeom prst="rect">
            <a:avLst/>
          </a:prstGeom>
          <a:noFill/>
        </p:spPr>
        <p:txBody>
          <a:bodyPr wrap="square" rtlCol="0">
            <a:spAutoFit/>
          </a:bodyPr>
          <a:lstStyle/>
          <a:p>
            <a:r>
              <a:rPr lang="en-GB" dirty="0"/>
              <a:t>Record your observations and concern</a:t>
            </a:r>
          </a:p>
          <a:p>
            <a:r>
              <a:rPr lang="en-GB" dirty="0"/>
              <a:t>REPORT it via CPOMS and if urgent speak to DSL team</a:t>
            </a:r>
          </a:p>
        </p:txBody>
      </p:sp>
      <p:sp>
        <p:nvSpPr>
          <p:cNvPr id="10" name="TextBox 9">
            <a:extLst>
              <a:ext uri="{FF2B5EF4-FFF2-40B4-BE49-F238E27FC236}">
                <a16:creationId xmlns:a16="http://schemas.microsoft.com/office/drawing/2014/main" id="{9EDD70CA-39AA-4F51-8A82-5D7EFE803D9E}"/>
              </a:ext>
            </a:extLst>
          </p:cNvPr>
          <p:cNvSpPr txBox="1"/>
          <p:nvPr/>
        </p:nvSpPr>
        <p:spPr>
          <a:xfrm>
            <a:off x="4720509" y="4772692"/>
            <a:ext cx="4352665" cy="646331"/>
          </a:xfrm>
          <a:prstGeom prst="rect">
            <a:avLst/>
          </a:prstGeom>
          <a:noFill/>
        </p:spPr>
        <p:txBody>
          <a:bodyPr wrap="square" rtlCol="0">
            <a:spAutoFit/>
          </a:bodyPr>
          <a:lstStyle/>
          <a:p>
            <a:r>
              <a:rPr lang="en-GB" dirty="0"/>
              <a:t>It is EVERYONE’S responsibility to keep our pupils safe and free from harm.</a:t>
            </a:r>
          </a:p>
        </p:txBody>
      </p:sp>
      <p:pic>
        <p:nvPicPr>
          <p:cNvPr id="13" name="Picture 12">
            <a:extLst>
              <a:ext uri="{FF2B5EF4-FFF2-40B4-BE49-F238E27FC236}">
                <a16:creationId xmlns:a16="http://schemas.microsoft.com/office/drawing/2014/main" id="{F19BD2F6-C50D-4EB7-83BA-0A10CBCD74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43341" y="2106815"/>
            <a:ext cx="730705" cy="956364"/>
          </a:xfrm>
          <a:prstGeom prst="rect">
            <a:avLst/>
          </a:prstGeom>
        </p:spPr>
      </p:pic>
      <p:pic>
        <p:nvPicPr>
          <p:cNvPr id="14" name="Picture 13">
            <a:extLst>
              <a:ext uri="{FF2B5EF4-FFF2-40B4-BE49-F238E27FC236}">
                <a16:creationId xmlns:a16="http://schemas.microsoft.com/office/drawing/2014/main" id="{BD141A68-84A2-490B-A39B-07D444A8396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46538" y="4632280"/>
            <a:ext cx="927508" cy="927508"/>
          </a:xfrm>
          <a:prstGeom prst="rect">
            <a:avLst/>
          </a:prstGeom>
        </p:spPr>
      </p:pic>
      <p:pic>
        <p:nvPicPr>
          <p:cNvPr id="16" name="Picture 15">
            <a:extLst>
              <a:ext uri="{FF2B5EF4-FFF2-40B4-BE49-F238E27FC236}">
                <a16:creationId xmlns:a16="http://schemas.microsoft.com/office/drawing/2014/main" id="{CA695EE2-AA74-41F1-ADE0-AAB378416ABD}"/>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3810528" y="3384834"/>
            <a:ext cx="959345" cy="871218"/>
          </a:xfrm>
          <a:prstGeom prst="rect">
            <a:avLst/>
          </a:prstGeom>
        </p:spPr>
      </p:pic>
    </p:spTree>
    <p:extLst>
      <p:ext uri="{BB962C8B-B14F-4D97-AF65-F5344CB8AC3E}">
        <p14:creationId xmlns:p14="http://schemas.microsoft.com/office/powerpoint/2010/main" val="408935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1DEB374-A1D0-48A1-B178-959E6F243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6378162" cy="6858478"/>
          </a:xfrm>
          <a:custGeom>
            <a:avLst/>
            <a:gdLst>
              <a:gd name="connsiteX0" fmla="*/ 0 w 6378162"/>
              <a:gd name="connsiteY0" fmla="*/ 6858478 h 6858478"/>
              <a:gd name="connsiteX1" fmla="*/ 6378162 w 6378162"/>
              <a:gd name="connsiteY1" fmla="*/ 6858478 h 6858478"/>
              <a:gd name="connsiteX2" fmla="*/ 3201787 w 6378162"/>
              <a:gd name="connsiteY2" fmla="*/ 0 h 6858478"/>
              <a:gd name="connsiteX3" fmla="*/ 3196210 w 6378162"/>
              <a:gd name="connsiteY3" fmla="*/ 0 h 6858478"/>
              <a:gd name="connsiteX4" fmla="*/ 2129982 w 6378162"/>
              <a:gd name="connsiteY4" fmla="*/ 0 h 6858478"/>
              <a:gd name="connsiteX5" fmla="*/ 0 w 6378162"/>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8162" h="6858478">
                <a:moveTo>
                  <a:pt x="0" y="6858478"/>
                </a:moveTo>
                <a:lnTo>
                  <a:pt x="6378162" y="6858478"/>
                </a:lnTo>
                <a:lnTo>
                  <a:pt x="3201787" y="0"/>
                </a:lnTo>
                <a:lnTo>
                  <a:pt x="3196210" y="0"/>
                </a:lnTo>
                <a:lnTo>
                  <a:pt x="2129982" y="0"/>
                </a:lnTo>
                <a:lnTo>
                  <a:pt x="0" y="0"/>
                </a:lnTo>
                <a:close/>
              </a:path>
            </a:pathLst>
          </a:custGeom>
          <a:solidFill>
            <a:sysClr val="windowText" lastClr="000000">
              <a:lumMod val="85000"/>
              <a:lumOff val="15000"/>
              <a:alpha val="7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D92A3ED-9854-4AD9-88FB-0EC89C93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5972343" cy="6858478"/>
          </a:xfrm>
          <a:custGeom>
            <a:avLst/>
            <a:gdLst>
              <a:gd name="connsiteX0" fmla="*/ 0 w 5972343"/>
              <a:gd name="connsiteY0" fmla="*/ 6858478 h 6858478"/>
              <a:gd name="connsiteX1" fmla="*/ 5972343 w 5972343"/>
              <a:gd name="connsiteY1" fmla="*/ 6858478 h 6858478"/>
              <a:gd name="connsiteX2" fmla="*/ 2795968 w 5972343"/>
              <a:gd name="connsiteY2" fmla="*/ 0 h 6858478"/>
              <a:gd name="connsiteX3" fmla="*/ 2790391 w 5972343"/>
              <a:gd name="connsiteY3" fmla="*/ 0 h 6858478"/>
              <a:gd name="connsiteX4" fmla="*/ 1724163 w 5972343"/>
              <a:gd name="connsiteY4" fmla="*/ 0 h 6858478"/>
              <a:gd name="connsiteX5" fmla="*/ 0 w 5972343"/>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2343" h="6858478">
                <a:moveTo>
                  <a:pt x="0" y="6858478"/>
                </a:moveTo>
                <a:lnTo>
                  <a:pt x="5972343" y="6858478"/>
                </a:lnTo>
                <a:lnTo>
                  <a:pt x="2795968" y="0"/>
                </a:lnTo>
                <a:lnTo>
                  <a:pt x="2790391" y="0"/>
                </a:lnTo>
                <a:lnTo>
                  <a:pt x="1724163" y="0"/>
                </a:lnTo>
                <a:lnTo>
                  <a:pt x="0" y="0"/>
                </a:lnTo>
                <a:close/>
              </a:path>
            </a:pathLst>
          </a:custGeom>
          <a:solidFill>
            <a:sysClr val="windowText" lastClr="000000">
              <a:lumMod val="85000"/>
              <a:lumOff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74161F-1D3D-72CD-B806-FC74DC438D85}"/>
              </a:ext>
            </a:extLst>
          </p:cNvPr>
          <p:cNvSpPr>
            <a:spLocks noGrp="1"/>
          </p:cNvSpPr>
          <p:nvPr>
            <p:ph type="title"/>
          </p:nvPr>
        </p:nvSpPr>
        <p:spPr>
          <a:xfrm>
            <a:off x="838199" y="442762"/>
            <a:ext cx="3276601" cy="3294351"/>
          </a:xfrm>
        </p:spPr>
        <p:txBody>
          <a:bodyPr>
            <a:normAutofit fontScale="90000"/>
          </a:bodyPr>
          <a:lstStyle/>
          <a:p>
            <a:r>
              <a:rPr lang="en-US" dirty="0">
                <a:solidFill>
                  <a:schemeClr val="bg1"/>
                </a:solidFill>
                <a:cs typeface="Calibri Light"/>
              </a:rPr>
              <a:t>Policies and Documents for all staff to read and implement.....</a:t>
            </a:r>
          </a:p>
        </p:txBody>
      </p:sp>
      <p:graphicFrame>
        <p:nvGraphicFramePr>
          <p:cNvPr id="7" name="Content Placeholder 2">
            <a:extLst>
              <a:ext uri="{FF2B5EF4-FFF2-40B4-BE49-F238E27FC236}">
                <a16:creationId xmlns:a16="http://schemas.microsoft.com/office/drawing/2014/main" id="{D73641FE-0A8A-CA1B-AF3D-3AEEC3B5873A}"/>
              </a:ext>
            </a:extLst>
          </p:cNvPr>
          <p:cNvGraphicFramePr>
            <a:graphicFrameLocks noGrp="1"/>
          </p:cNvGraphicFramePr>
          <p:nvPr>
            <p:ph idx="1"/>
            <p:extLst>
              <p:ext uri="{D42A27DB-BD31-4B8C-83A1-F6EECF244321}">
                <p14:modId xmlns:p14="http://schemas.microsoft.com/office/powerpoint/2010/main" val="3210960663"/>
              </p:ext>
            </p:extLst>
          </p:nvPr>
        </p:nvGraphicFramePr>
        <p:xfrm>
          <a:off x="6143708" y="1137684"/>
          <a:ext cx="5337975" cy="508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83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6">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38">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40"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9"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B1277F5-CB79-4DC5-93A3-D4EABE10257D}"/>
              </a:ext>
            </a:extLst>
          </p:cNvPr>
          <p:cNvSpPr>
            <a:spLocks noGrp="1"/>
          </p:cNvSpPr>
          <p:nvPr>
            <p:ph type="title"/>
          </p:nvPr>
        </p:nvSpPr>
        <p:spPr>
          <a:xfrm>
            <a:off x="965200" y="1371190"/>
            <a:ext cx="3363170" cy="2183042"/>
          </a:xfrm>
        </p:spPr>
        <p:txBody>
          <a:bodyPr anchor="b">
            <a:normAutofit/>
          </a:bodyPr>
          <a:lstStyle/>
          <a:p>
            <a:r>
              <a:rPr lang="en-GB" sz="4000"/>
              <a:t>What is Safeguarding:</a:t>
            </a:r>
          </a:p>
        </p:txBody>
      </p:sp>
      <p:sp>
        <p:nvSpPr>
          <p:cNvPr id="5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Shape 44">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 name="Picture 4">
            <a:extLst>
              <a:ext uri="{FF2B5EF4-FFF2-40B4-BE49-F238E27FC236}">
                <a16:creationId xmlns:a16="http://schemas.microsoft.com/office/drawing/2014/main" id="{AABEAA53-0473-43AE-A412-1548144CEF08}"/>
              </a:ext>
            </a:extLst>
          </p:cNvPr>
          <p:cNvPicPr>
            <a:picLocks noChangeAspect="1"/>
          </p:cNvPicPr>
          <p:nvPr/>
        </p:nvPicPr>
        <p:blipFill>
          <a:blip r:embed="rId2"/>
          <a:stretch>
            <a:fillRect/>
          </a:stretch>
        </p:blipFill>
        <p:spPr>
          <a:xfrm>
            <a:off x="4825257" y="1880067"/>
            <a:ext cx="2673517" cy="304225"/>
          </a:xfrm>
          <a:prstGeom prst="rect">
            <a:avLst/>
          </a:prstGeom>
        </p:spPr>
      </p:pic>
      <p:sp>
        <p:nvSpPr>
          <p:cNvPr id="32" name="Content Placeholder 2">
            <a:extLst>
              <a:ext uri="{FF2B5EF4-FFF2-40B4-BE49-F238E27FC236}">
                <a16:creationId xmlns:a16="http://schemas.microsoft.com/office/drawing/2014/main" id="{2806733C-1500-4886-962C-435633DA716C}"/>
              </a:ext>
            </a:extLst>
          </p:cNvPr>
          <p:cNvSpPr>
            <a:spLocks noGrp="1"/>
          </p:cNvSpPr>
          <p:nvPr>
            <p:ph idx="1"/>
          </p:nvPr>
        </p:nvSpPr>
        <p:spPr>
          <a:xfrm>
            <a:off x="965199" y="3729161"/>
            <a:ext cx="5690043" cy="2277321"/>
          </a:xfrm>
        </p:spPr>
        <p:txBody>
          <a:bodyPr>
            <a:normAutofit/>
          </a:bodyPr>
          <a:lstStyle/>
          <a:p>
            <a:r>
              <a:rPr lang="en-GB" sz="1100"/>
              <a:t>Protecting children* from maltreatment</a:t>
            </a:r>
          </a:p>
          <a:p>
            <a:r>
              <a:rPr lang="en-GB" sz="1100"/>
              <a:t>Preventing the impairment of children’s mental and physical health or development </a:t>
            </a:r>
          </a:p>
          <a:p>
            <a:r>
              <a:rPr lang="en-GB" sz="1100"/>
              <a:t>Ensuring that children grow up in circumstances consistent with the provision of safe and effective care</a:t>
            </a:r>
          </a:p>
          <a:p>
            <a:r>
              <a:rPr lang="en-GB" sz="1100"/>
              <a:t>Taking action to enable all children to have the best outcomes </a:t>
            </a:r>
          </a:p>
          <a:p>
            <a:pPr marL="0" indent="0">
              <a:buNone/>
            </a:pPr>
            <a:r>
              <a:rPr lang="en-GB" sz="1100"/>
              <a:t>(KCSIE September 2022)</a:t>
            </a:r>
          </a:p>
          <a:p>
            <a:pPr marL="0" indent="0">
              <a:buNone/>
            </a:pPr>
            <a:endParaRPr lang="en-GB" sz="1100"/>
          </a:p>
          <a:p>
            <a:pPr marL="0" indent="0">
              <a:buNone/>
            </a:pPr>
            <a:r>
              <a:rPr lang="en-GB" sz="1100" i="1"/>
              <a:t>*Child is defined as up to 18</a:t>
            </a:r>
            <a:r>
              <a:rPr lang="en-GB" sz="1100" i="1" baseline="30000"/>
              <a:t>th</a:t>
            </a:r>
            <a:r>
              <a:rPr lang="en-GB" sz="1100" i="1"/>
              <a:t> Birthday. </a:t>
            </a:r>
          </a:p>
        </p:txBody>
      </p:sp>
      <p:pic>
        <p:nvPicPr>
          <p:cNvPr id="3" name="Picture 2">
            <a:extLst>
              <a:ext uri="{FF2B5EF4-FFF2-40B4-BE49-F238E27FC236}">
                <a16:creationId xmlns:a16="http://schemas.microsoft.com/office/drawing/2014/main" id="{D9869459-43CE-488F-B78F-ADBB7D094356}"/>
              </a:ext>
            </a:extLst>
          </p:cNvPr>
          <p:cNvPicPr>
            <a:picLocks noChangeAspect="1"/>
          </p:cNvPicPr>
          <p:nvPr/>
        </p:nvPicPr>
        <p:blipFill>
          <a:blip r:embed="rId3"/>
          <a:stretch>
            <a:fillRect/>
          </a:stretch>
        </p:blipFill>
        <p:spPr>
          <a:xfrm>
            <a:off x="8050038" y="2692250"/>
            <a:ext cx="2713512" cy="2037814"/>
          </a:xfrm>
          <a:prstGeom prst="rect">
            <a:avLst/>
          </a:prstGeom>
        </p:spPr>
      </p:pic>
    </p:spTree>
    <p:extLst>
      <p:ext uri="{BB962C8B-B14F-4D97-AF65-F5344CB8AC3E}">
        <p14:creationId xmlns:p14="http://schemas.microsoft.com/office/powerpoint/2010/main" val="121662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134E-4317-40CB-94C6-837E2F9E4C60}"/>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600"/>
              <a:t>Why is Safeguarding so important…..</a:t>
            </a:r>
          </a:p>
        </p:txBody>
      </p:sp>
      <p:sp>
        <p:nvSpPr>
          <p:cNvPr id="5" name="TextBox 4">
            <a:extLst>
              <a:ext uri="{FF2B5EF4-FFF2-40B4-BE49-F238E27FC236}">
                <a16:creationId xmlns:a16="http://schemas.microsoft.com/office/drawing/2014/main" id="{36F3800B-0D08-43F6-9F67-866512C1F330}"/>
              </a:ext>
            </a:extLst>
          </p:cNvPr>
          <p:cNvSpPr txBox="1"/>
          <p:nvPr/>
        </p:nvSpPr>
        <p:spPr>
          <a:xfrm>
            <a:off x="648931" y="2438400"/>
            <a:ext cx="3505494" cy="378541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a:t>Now an increased emphasis in education and working in partnership with other agencies</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We have a </a:t>
            </a:r>
            <a:r>
              <a:rPr lang="en-US" b="1" i="1"/>
              <a:t>statutory</a:t>
            </a:r>
            <a:r>
              <a:rPr lang="en-US"/>
              <a:t> responsibility to look after the students in our care</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There is a potential impact on educational outcomes.</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There is a reputational impact if things go wrong</a:t>
            </a:r>
          </a:p>
          <a:p>
            <a:pPr indent="-228600">
              <a:lnSpc>
                <a:spcPct val="90000"/>
              </a:lnSpc>
              <a:spcAft>
                <a:spcPts val="600"/>
              </a:spcAft>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2C4D9F0-9C73-4180-9385-727326C488E6}"/>
              </a:ext>
            </a:extLst>
          </p:cNvPr>
          <p:cNvPicPr>
            <a:picLocks noGrp="1" noChangeAspect="1"/>
          </p:cNvPicPr>
          <p:nvPr>
            <p:ph idx="1"/>
          </p:nvPr>
        </p:nvPicPr>
        <p:blipFill rotWithShape="1">
          <a:blip r:embed="rId2"/>
          <a:srcRect t="2524" r="2" b="3185"/>
          <a:stretch/>
        </p:blipFill>
        <p:spPr>
          <a:xfrm>
            <a:off x="5276088" y="640082"/>
            <a:ext cx="6276250" cy="5577838"/>
          </a:xfrm>
          <a:prstGeom prst="rect">
            <a:avLst/>
          </a:prstGeom>
          <a:effectLst/>
        </p:spPr>
      </p:pic>
    </p:spTree>
    <p:extLst>
      <p:ext uri="{BB962C8B-B14F-4D97-AF65-F5344CB8AC3E}">
        <p14:creationId xmlns:p14="http://schemas.microsoft.com/office/powerpoint/2010/main" val="38019725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75C46-7391-833E-05F0-7A6C7200FECF}"/>
              </a:ext>
            </a:extLst>
          </p:cNvPr>
          <p:cNvSpPr>
            <a:spLocks noGrp="1"/>
          </p:cNvSpPr>
          <p:nvPr>
            <p:ph type="title"/>
          </p:nvPr>
        </p:nvSpPr>
        <p:spPr>
          <a:xfrm>
            <a:off x="686834" y="591344"/>
            <a:ext cx="3200400" cy="5585619"/>
          </a:xfrm>
        </p:spPr>
        <p:txBody>
          <a:bodyPr>
            <a:normAutofit/>
          </a:bodyPr>
          <a:lstStyle/>
          <a:p>
            <a:r>
              <a:rPr lang="en-GB" sz="3700" b="1">
                <a:solidFill>
                  <a:srgbClr val="FFFFFF"/>
                </a:solidFill>
                <a:latin typeface="Calibri"/>
                <a:cs typeface="Calibri"/>
              </a:rPr>
              <a:t>Who are we safeguarding?</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442AA1-6F64-1D57-09C5-A34B945B83A2}"/>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GB" sz="2200" b="1">
                <a:ea typeface="+mn-lt"/>
                <a:cs typeface="+mn-lt"/>
              </a:rPr>
              <a:t>Children = </a:t>
            </a:r>
            <a:r>
              <a:rPr lang="en-GB" sz="2200">
                <a:ea typeface="+mn-lt"/>
                <a:cs typeface="+mn-lt"/>
              </a:rPr>
              <a:t>under 18 years of age (i</a:t>
            </a:r>
            <a:r>
              <a:rPr lang="en-GB" sz="2200" i="1">
                <a:ea typeface="+mn-lt"/>
                <a:cs typeface="+mn-lt"/>
              </a:rPr>
              <a:t>ncluding unborn children)</a:t>
            </a:r>
            <a:endParaRPr lang="en-US" sz="2200">
              <a:ea typeface="+mn-lt"/>
              <a:cs typeface="+mn-lt"/>
            </a:endParaRPr>
          </a:p>
          <a:p>
            <a:pPr marL="0" indent="0">
              <a:buNone/>
            </a:pPr>
            <a:r>
              <a:rPr lang="en-GB" sz="2200" b="1">
                <a:ea typeface="+mn-lt"/>
                <a:cs typeface="+mn-lt"/>
              </a:rPr>
              <a:t>Vulnerable Groups:</a:t>
            </a:r>
            <a:endParaRPr lang="en-GB" sz="2200">
              <a:ea typeface="+mn-lt"/>
              <a:cs typeface="+mn-lt"/>
            </a:endParaRPr>
          </a:p>
          <a:p>
            <a:pPr>
              <a:buFont typeface="Arial"/>
              <a:buChar char="•"/>
            </a:pPr>
            <a:r>
              <a:rPr lang="en-GB" sz="2200">
                <a:cs typeface="Calibri" panose="020F0502020204030204"/>
              </a:rPr>
              <a:t>Specific additional needs and/or EHCP</a:t>
            </a:r>
            <a:endParaRPr lang="en-US" sz="2200">
              <a:ea typeface="+mn-lt"/>
              <a:cs typeface="+mn-lt"/>
            </a:endParaRPr>
          </a:p>
          <a:p>
            <a:pPr>
              <a:buFont typeface="Arial"/>
              <a:buChar char="•"/>
            </a:pPr>
            <a:r>
              <a:rPr lang="en-GB" sz="2200">
                <a:cs typeface="Calibri" panose="020F0502020204030204"/>
              </a:rPr>
              <a:t>Looked After Child / Young care leaver</a:t>
            </a:r>
            <a:endParaRPr lang="en-US" sz="2200">
              <a:ea typeface="+mn-lt"/>
              <a:cs typeface="+mn-lt"/>
            </a:endParaRPr>
          </a:p>
          <a:p>
            <a:pPr>
              <a:buFont typeface="Arial"/>
              <a:buChar char="•"/>
            </a:pPr>
            <a:r>
              <a:rPr lang="en-GB" sz="2200">
                <a:cs typeface="Calibri" panose="020F0502020204030204"/>
              </a:rPr>
              <a:t>Young carer</a:t>
            </a:r>
            <a:endParaRPr lang="en-US" sz="2200">
              <a:ea typeface="+mn-lt"/>
              <a:cs typeface="+mn-lt"/>
            </a:endParaRPr>
          </a:p>
          <a:p>
            <a:pPr>
              <a:buFont typeface="Arial"/>
              <a:buChar char="•"/>
            </a:pPr>
            <a:r>
              <a:rPr lang="en-GB" sz="2200">
                <a:cs typeface="Calibri" panose="020F0502020204030204"/>
              </a:rPr>
              <a:t>ESOL </a:t>
            </a:r>
            <a:endParaRPr lang="en-US" sz="2200">
              <a:ea typeface="+mn-lt"/>
              <a:cs typeface="+mn-lt"/>
            </a:endParaRPr>
          </a:p>
          <a:p>
            <a:pPr>
              <a:buFont typeface="Arial"/>
              <a:buChar char="•"/>
            </a:pPr>
            <a:endParaRPr lang="en-GB" sz="2200">
              <a:ea typeface="+mn-lt"/>
              <a:cs typeface="+mn-lt"/>
            </a:endParaRPr>
          </a:p>
          <a:p>
            <a:pPr marL="0" indent="0">
              <a:buNone/>
            </a:pPr>
            <a:r>
              <a:rPr lang="en-GB" sz="2200" b="1">
                <a:ea typeface="+mn-lt"/>
                <a:cs typeface="+mn-lt"/>
              </a:rPr>
              <a:t>Adults at Risk / Vulnerable Adults</a:t>
            </a:r>
            <a:endParaRPr lang="en-GB" sz="2200">
              <a:ea typeface="+mn-lt"/>
              <a:cs typeface="+mn-lt"/>
            </a:endParaRPr>
          </a:p>
          <a:p>
            <a:pPr marL="0" indent="0">
              <a:spcBef>
                <a:spcPts val="0"/>
              </a:spcBef>
              <a:buNone/>
            </a:pPr>
            <a:r>
              <a:rPr lang="en-GB" sz="2200">
                <a:cs typeface="Calibri" panose="020F0502020204030204"/>
              </a:rPr>
              <a:t>An adult ‘at risk’ is a person “Who is or may be in need of community care services by reason of </a:t>
            </a:r>
            <a:r>
              <a:rPr lang="en-GB" sz="2200" b="1">
                <a:cs typeface="Calibri" panose="020F0502020204030204"/>
              </a:rPr>
              <a:t>disability, age or illness; and is or may be unable to take care of or unable to protect him or herself </a:t>
            </a:r>
            <a:r>
              <a:rPr lang="en-GB" sz="2200">
                <a:cs typeface="Calibri" panose="020F0502020204030204"/>
              </a:rPr>
              <a:t>against significant harm or exploitation”. </a:t>
            </a:r>
            <a:endParaRPr lang="en-US" sz="2200"/>
          </a:p>
        </p:txBody>
      </p:sp>
    </p:spTree>
    <p:extLst>
      <p:ext uri="{BB962C8B-B14F-4D97-AF65-F5344CB8AC3E}">
        <p14:creationId xmlns:p14="http://schemas.microsoft.com/office/powerpoint/2010/main" val="92784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648930" y="629266"/>
            <a:ext cx="5121644" cy="1676603"/>
          </a:xfrm>
        </p:spPr>
        <p:txBody>
          <a:bodyPr>
            <a:normAutofit/>
          </a:bodyPr>
          <a:lstStyle/>
          <a:p>
            <a:r>
              <a:rPr lang="en-GB" sz="3700"/>
              <a:t>Keeping Children Safe in Education (KCSIE)</a:t>
            </a:r>
            <a:br>
              <a:rPr lang="en-GB" sz="3700"/>
            </a:br>
            <a:r>
              <a:rPr lang="en-GB" sz="3700"/>
              <a:t>September 2022</a:t>
            </a:r>
          </a:p>
        </p:txBody>
      </p:sp>
      <p:sp>
        <p:nvSpPr>
          <p:cNvPr id="6" name="Content Placeholder 5">
            <a:extLst>
              <a:ext uri="{FF2B5EF4-FFF2-40B4-BE49-F238E27FC236}">
                <a16:creationId xmlns:a16="http://schemas.microsoft.com/office/drawing/2014/main" id="{A52E5E75-FB3C-46C3-81D4-BF43459D4791}"/>
              </a:ext>
            </a:extLst>
          </p:cNvPr>
          <p:cNvSpPr>
            <a:spLocks noGrp="1"/>
          </p:cNvSpPr>
          <p:nvPr>
            <p:ph idx="1"/>
          </p:nvPr>
        </p:nvSpPr>
        <p:spPr>
          <a:xfrm>
            <a:off x="648931" y="2438400"/>
            <a:ext cx="5121642" cy="3785419"/>
          </a:xfrm>
        </p:spPr>
        <p:txBody>
          <a:bodyPr>
            <a:normAutofit/>
          </a:bodyPr>
          <a:lstStyle/>
          <a:p>
            <a:pPr marL="0" indent="0">
              <a:buNone/>
            </a:pPr>
            <a:r>
              <a:rPr lang="en-GB" sz="1400" b="1" dirty="0"/>
              <a:t>All staff must read Part A and must confirm they have read it. </a:t>
            </a:r>
          </a:p>
          <a:p>
            <a:pPr marL="0" indent="0">
              <a:buNone/>
            </a:pPr>
            <a:r>
              <a:rPr lang="en-GB" sz="1400" dirty="0"/>
              <a:t>Key changes in Part A for September 2022:</a:t>
            </a:r>
          </a:p>
          <a:p>
            <a:r>
              <a:rPr lang="en-GB" sz="1400" dirty="0"/>
              <a:t>Peer on Peer Abuse renamed Child on Child Abuse </a:t>
            </a:r>
          </a:p>
          <a:p>
            <a:r>
              <a:rPr lang="en-GB" sz="1400" dirty="0"/>
              <a:t>Children must have an appropriate adult present during police investigations</a:t>
            </a:r>
          </a:p>
          <a:p>
            <a:r>
              <a:rPr lang="en-GB" sz="1400" dirty="0"/>
              <a:t>Online checks for new staff</a:t>
            </a:r>
          </a:p>
          <a:p>
            <a:r>
              <a:rPr lang="en-GB" sz="1400" dirty="0"/>
              <a:t>More emphasis on domestic abuse and effects on children in household</a:t>
            </a:r>
          </a:p>
          <a:p>
            <a:r>
              <a:rPr lang="en-GB" sz="1400" dirty="0"/>
              <a:t>More focus on preventative education </a:t>
            </a:r>
          </a:p>
          <a:p>
            <a:r>
              <a:rPr lang="en-GB" sz="1400" dirty="0"/>
              <a:t>Human Rights and Equality Act is highlighted in ensuring safeguarding practices meet legislation </a:t>
            </a:r>
          </a:p>
          <a:p>
            <a:r>
              <a:rPr lang="en-GB" sz="1400" dirty="0"/>
              <a:t>More details about the implementation of Low Level Concerns</a:t>
            </a:r>
          </a:p>
          <a:p>
            <a:endParaRPr lang="en-GB" sz="1400" dirty="0"/>
          </a:p>
        </p:txBody>
      </p:sp>
      <p:sp>
        <p:nvSpPr>
          <p:cNvPr id="16" name="Rectangle 15">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D310C81A-0606-4189-DFFF-5950FAB18018}"/>
              </a:ext>
            </a:extLst>
          </p:cNvPr>
          <p:cNvPicPr>
            <a:picLocks noChangeAspect="1"/>
          </p:cNvPicPr>
          <p:nvPr/>
        </p:nvPicPr>
        <p:blipFill rotWithShape="1">
          <a:blip r:embed="rId2"/>
          <a:srcRect r="161" b="3"/>
          <a:stretch/>
        </p:blipFill>
        <p:spPr>
          <a:xfrm>
            <a:off x="6721233" y="640082"/>
            <a:ext cx="4831104" cy="5577837"/>
          </a:xfrm>
          <a:prstGeom prst="rect">
            <a:avLst/>
          </a:prstGeom>
          <a:effectLst/>
        </p:spPr>
      </p:pic>
      <p:pic>
        <p:nvPicPr>
          <p:cNvPr id="2" name="Picture 1">
            <a:extLst>
              <a:ext uri="{FF2B5EF4-FFF2-40B4-BE49-F238E27FC236}">
                <a16:creationId xmlns:a16="http://schemas.microsoft.com/office/drawing/2014/main" id="{35995E70-9E8B-42E1-B15A-3390CEA9C035}"/>
              </a:ext>
            </a:extLst>
          </p:cNvPr>
          <p:cNvPicPr>
            <a:picLocks noChangeAspect="1"/>
          </p:cNvPicPr>
          <p:nvPr/>
        </p:nvPicPr>
        <p:blipFill>
          <a:blip r:embed="rId3"/>
          <a:stretch>
            <a:fillRect/>
          </a:stretch>
        </p:blipFill>
        <p:spPr>
          <a:xfrm>
            <a:off x="10582589" y="101867"/>
            <a:ext cx="1542422" cy="1158340"/>
          </a:xfrm>
          <a:prstGeom prst="rect">
            <a:avLst/>
          </a:prstGeom>
        </p:spPr>
      </p:pic>
    </p:spTree>
    <p:extLst>
      <p:ext uri="{BB962C8B-B14F-4D97-AF65-F5344CB8AC3E}">
        <p14:creationId xmlns:p14="http://schemas.microsoft.com/office/powerpoint/2010/main" val="16913195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D8DEF8C-2D45-44F9-9993-D7E051315AFE}"/>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a:solidFill>
                  <a:srgbClr val="FFFFFF"/>
                </a:solidFill>
              </a:rPr>
              <a:t>Keeping Children Safe in Education (KCSIE)</a:t>
            </a:r>
            <a:br>
              <a:rPr lang="en-US" sz="3700">
                <a:solidFill>
                  <a:srgbClr val="FFFFFF"/>
                </a:solidFill>
              </a:rPr>
            </a:br>
            <a:r>
              <a:rPr lang="en-US" sz="3700">
                <a:solidFill>
                  <a:srgbClr val="FFFFFF"/>
                </a:solidFill>
              </a:rPr>
              <a:t>September 2022: All Staff must…..</a:t>
            </a:r>
          </a:p>
        </p:txBody>
      </p:sp>
      <p:sp>
        <p:nvSpPr>
          <p:cNvPr id="22" name="Rectangle 1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0AE8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AC47227-0D8B-4625-9C0B-C08EEEC1D81E}"/>
              </a:ext>
            </a:extLst>
          </p:cNvPr>
          <p:cNvPicPr>
            <a:picLocks noChangeAspect="1"/>
          </p:cNvPicPr>
          <p:nvPr/>
        </p:nvPicPr>
        <p:blipFill>
          <a:blip r:embed="rId2"/>
          <a:stretch>
            <a:fillRect/>
          </a:stretch>
        </p:blipFill>
        <p:spPr>
          <a:xfrm>
            <a:off x="524256" y="2672265"/>
            <a:ext cx="3067356" cy="3626671"/>
          </a:xfrm>
          <a:prstGeom prst="rect">
            <a:avLst/>
          </a:prstGeom>
        </p:spPr>
      </p:pic>
      <p:sp>
        <p:nvSpPr>
          <p:cNvPr id="23" name="Rectangle 1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0AE8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screenshot of a computer&#10;&#10;Description automatically generated with low confidence">
            <a:extLst>
              <a:ext uri="{FF2B5EF4-FFF2-40B4-BE49-F238E27FC236}">
                <a16:creationId xmlns:a16="http://schemas.microsoft.com/office/drawing/2014/main" id="{BA0715B6-406A-4E44-AF05-F61BDA4E5A57}"/>
              </a:ext>
            </a:extLst>
          </p:cNvPr>
          <p:cNvPicPr/>
          <p:nvPr/>
        </p:nvPicPr>
        <p:blipFill>
          <a:blip r:embed="rId3">
            <a:extLst>
              <a:ext uri="{28A0092B-C50C-407E-A947-70E740481C1C}">
                <a14:useLocalDpi xmlns:a14="http://schemas.microsoft.com/office/drawing/2010/main" val="0"/>
              </a:ext>
            </a:extLst>
          </a:blip>
          <a:stretch>
            <a:fillRect/>
          </a:stretch>
        </p:blipFill>
        <p:spPr>
          <a:xfrm>
            <a:off x="4138970" y="3386376"/>
            <a:ext cx="3067358" cy="2198447"/>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4">
            <a:extLst>
              <a:ext uri="{FF2B5EF4-FFF2-40B4-BE49-F238E27FC236}">
                <a16:creationId xmlns:a16="http://schemas.microsoft.com/office/drawing/2014/main" id="{9065DA33-503A-4337-BFFD-605B9E33F536}"/>
              </a:ext>
            </a:extLst>
          </p:cNvPr>
          <p:cNvSpPr txBox="1">
            <a:spLocks/>
          </p:cNvSpPr>
          <p:nvPr/>
        </p:nvSpPr>
        <p:spPr>
          <a:xfrm>
            <a:off x="7956057" y="762983"/>
            <a:ext cx="3515128" cy="53309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a:solidFill>
                  <a:srgbClr val="FFFFFF"/>
                </a:solidFill>
              </a:rPr>
              <a:t>Be aware of School systems to support safeguarding</a:t>
            </a:r>
          </a:p>
          <a:p>
            <a:pPr>
              <a:defRPr/>
            </a:pPr>
            <a:r>
              <a:rPr lang="en-US" sz="2200">
                <a:solidFill>
                  <a:srgbClr val="FFFFFF"/>
                </a:solidFill>
              </a:rPr>
              <a:t>Understand the role of the DSL</a:t>
            </a:r>
          </a:p>
          <a:p>
            <a:pPr>
              <a:defRPr/>
            </a:pPr>
            <a:r>
              <a:rPr lang="en-US" sz="2200">
                <a:solidFill>
                  <a:srgbClr val="FFFFFF"/>
                </a:solidFill>
              </a:rPr>
              <a:t>Refer concerns to a D/DSL</a:t>
            </a:r>
          </a:p>
          <a:p>
            <a:pPr>
              <a:defRPr/>
            </a:pPr>
            <a:r>
              <a:rPr lang="en-US" sz="2200">
                <a:solidFill>
                  <a:srgbClr val="FFFFFF"/>
                </a:solidFill>
              </a:rPr>
              <a:t>Support other agencies</a:t>
            </a:r>
          </a:p>
          <a:p>
            <a:pPr>
              <a:defRPr/>
            </a:pPr>
            <a:r>
              <a:rPr lang="en-US" sz="2200">
                <a:solidFill>
                  <a:srgbClr val="FFFFFF"/>
                </a:solidFill>
              </a:rPr>
              <a:t>Whistleblow, if necessary</a:t>
            </a:r>
          </a:p>
          <a:p>
            <a:pPr marL="0">
              <a:defRPr/>
            </a:pPr>
            <a:r>
              <a:rPr lang="en-US" sz="2200" b="1">
                <a:solidFill>
                  <a:srgbClr val="FFFFFF"/>
                </a:solidFill>
              </a:rPr>
              <a:t>Teachers must</a:t>
            </a:r>
          </a:p>
          <a:p>
            <a:pPr>
              <a:defRPr/>
            </a:pPr>
            <a:r>
              <a:rPr lang="en-US" sz="2200">
                <a:solidFill>
                  <a:srgbClr val="FFFFFF"/>
                </a:solidFill>
              </a:rPr>
              <a:t>Safeguard children’s wellbeing (Teachers’ Standards 2012)</a:t>
            </a:r>
          </a:p>
          <a:p>
            <a:pPr>
              <a:defRPr/>
            </a:pPr>
            <a:r>
              <a:rPr lang="en-US" sz="2200">
                <a:solidFill>
                  <a:srgbClr val="FFFFFF"/>
                </a:solidFill>
              </a:rPr>
              <a:t>Report FGM</a:t>
            </a:r>
          </a:p>
          <a:p>
            <a:pPr>
              <a:defRPr/>
            </a:pPr>
            <a:endParaRPr lang="en-US" sz="2200">
              <a:solidFill>
                <a:srgbClr val="FFFFFF"/>
              </a:solidFill>
            </a:endParaRPr>
          </a:p>
          <a:p>
            <a:pPr>
              <a:defRPr/>
            </a:pPr>
            <a:endParaRPr lang="en-US" sz="2200">
              <a:solidFill>
                <a:srgbClr val="FFFFFF"/>
              </a:solidFill>
            </a:endParaRPr>
          </a:p>
        </p:txBody>
      </p:sp>
    </p:spTree>
    <p:extLst>
      <p:ext uri="{BB962C8B-B14F-4D97-AF65-F5344CB8AC3E}">
        <p14:creationId xmlns:p14="http://schemas.microsoft.com/office/powerpoint/2010/main" val="198441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03985-6B00-4DB0-BA4C-A3AC2DF6906E}"/>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3700" kern="1200">
                <a:solidFill>
                  <a:schemeClr val="tx1"/>
                </a:solidFill>
                <a:latin typeface="+mj-lt"/>
                <a:ea typeface="+mj-ea"/>
                <a:cs typeface="+mj-cs"/>
              </a:rPr>
              <a:t>School Safeguarding Team</a:t>
            </a:r>
          </a:p>
        </p:txBody>
      </p:sp>
      <p:sp>
        <p:nvSpPr>
          <p:cNvPr id="30" name="Freeform: Shape 2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1604E3F-3B06-442B-8876-E140073EDC13}"/>
              </a:ext>
            </a:extLst>
          </p:cNvPr>
          <p:cNvSpPr txBox="1"/>
          <p:nvPr/>
        </p:nvSpPr>
        <p:spPr>
          <a:xfrm>
            <a:off x="838200" y="2173288"/>
            <a:ext cx="3603171" cy="36396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b="1">
                <a:solidFill>
                  <a:srgbClr val="FFFFFF"/>
                </a:solidFill>
              </a:rPr>
              <a:t>The Role of the DSL (summarised):</a:t>
            </a:r>
          </a:p>
          <a:p>
            <a:pPr marL="285750" indent="-228600">
              <a:lnSpc>
                <a:spcPct val="90000"/>
              </a:lnSpc>
              <a:spcAft>
                <a:spcPts val="600"/>
              </a:spcAft>
              <a:buFont typeface="Arial" panose="020B0604020202020204" pitchFamily="34" charset="0"/>
              <a:buChar char="•"/>
            </a:pPr>
            <a:r>
              <a:rPr lang="en-US" sz="1100">
                <a:solidFill>
                  <a:srgbClr val="FFFFFF"/>
                </a:solidFill>
              </a:rPr>
              <a:t>Manage referrals to children’s social care, Channel, DBS and Police (or support those that do)</a:t>
            </a:r>
          </a:p>
          <a:p>
            <a:pPr marL="285750" indent="-228600">
              <a:lnSpc>
                <a:spcPct val="90000"/>
              </a:lnSpc>
              <a:spcAft>
                <a:spcPts val="600"/>
              </a:spcAft>
              <a:buFont typeface="Arial" panose="020B0604020202020204" pitchFamily="34" charset="0"/>
              <a:buChar char="•"/>
            </a:pPr>
            <a:r>
              <a:rPr lang="en-US" sz="1100">
                <a:solidFill>
                  <a:srgbClr val="FFFFFF"/>
                </a:solidFill>
              </a:rPr>
              <a:t>Attending (or delegating) strategy and safeguarding meetings; contributing to the assessment process</a:t>
            </a:r>
          </a:p>
          <a:p>
            <a:pPr marL="285750" indent="-228600">
              <a:lnSpc>
                <a:spcPct val="90000"/>
              </a:lnSpc>
              <a:spcAft>
                <a:spcPts val="600"/>
              </a:spcAft>
              <a:buFont typeface="Arial" panose="020B0604020202020204" pitchFamily="34" charset="0"/>
              <a:buChar char="•"/>
            </a:pPr>
            <a:r>
              <a:rPr lang="en-US" sz="1100">
                <a:solidFill>
                  <a:srgbClr val="FFFFFF"/>
                </a:solidFill>
              </a:rPr>
              <a:t>Support and advise staff on safeguarding</a:t>
            </a:r>
          </a:p>
          <a:p>
            <a:pPr marL="285750" indent="-228600">
              <a:lnSpc>
                <a:spcPct val="90000"/>
              </a:lnSpc>
              <a:spcAft>
                <a:spcPts val="600"/>
              </a:spcAft>
              <a:buFont typeface="Arial" panose="020B0604020202020204" pitchFamily="34" charset="0"/>
              <a:buChar char="•"/>
            </a:pPr>
            <a:r>
              <a:rPr lang="en-US" sz="1100">
                <a:solidFill>
                  <a:srgbClr val="FFFFFF"/>
                </a:solidFill>
              </a:rPr>
              <a:t>Point of contact for external partners</a:t>
            </a:r>
          </a:p>
          <a:p>
            <a:pPr marL="285750" indent="-228600">
              <a:lnSpc>
                <a:spcPct val="90000"/>
              </a:lnSpc>
              <a:spcAft>
                <a:spcPts val="600"/>
              </a:spcAft>
              <a:buFont typeface="Arial" panose="020B0604020202020204" pitchFamily="34" charset="0"/>
              <a:buChar char="•"/>
            </a:pPr>
            <a:r>
              <a:rPr lang="en-US" sz="1100">
                <a:solidFill>
                  <a:srgbClr val="FFFFFF"/>
                </a:solidFill>
              </a:rPr>
              <a:t>Inform SLT of open cases and concerns</a:t>
            </a:r>
          </a:p>
          <a:p>
            <a:pPr marL="285750" indent="-228600">
              <a:lnSpc>
                <a:spcPct val="90000"/>
              </a:lnSpc>
              <a:spcAft>
                <a:spcPts val="600"/>
              </a:spcAft>
              <a:buFont typeface="Arial" panose="020B0604020202020204" pitchFamily="34" charset="0"/>
              <a:buChar char="•"/>
            </a:pPr>
            <a:r>
              <a:rPr lang="en-US" sz="1100">
                <a:solidFill>
                  <a:srgbClr val="FFFFFF"/>
                </a:solidFill>
              </a:rPr>
              <a:t>Implement support for mental health</a:t>
            </a:r>
          </a:p>
          <a:p>
            <a:pPr marL="285750" indent="-228600">
              <a:lnSpc>
                <a:spcPct val="90000"/>
              </a:lnSpc>
              <a:spcAft>
                <a:spcPts val="600"/>
              </a:spcAft>
              <a:buFont typeface="Arial" panose="020B0604020202020204" pitchFamily="34" charset="0"/>
              <a:buChar char="•"/>
            </a:pPr>
            <a:r>
              <a:rPr lang="en-US" sz="1100">
                <a:solidFill>
                  <a:srgbClr val="FFFFFF"/>
                </a:solidFill>
              </a:rPr>
              <a:t>Engage with parents in safeguarding concerns and welfare</a:t>
            </a:r>
          </a:p>
          <a:p>
            <a:pPr marL="285750" indent="-228600">
              <a:lnSpc>
                <a:spcPct val="90000"/>
              </a:lnSpc>
              <a:spcAft>
                <a:spcPts val="600"/>
              </a:spcAft>
              <a:buFont typeface="Arial" panose="020B0604020202020204" pitchFamily="34" charset="0"/>
              <a:buChar char="•"/>
            </a:pPr>
            <a:r>
              <a:rPr lang="en-US" sz="1100">
                <a:solidFill>
                  <a:srgbClr val="FFFFFF"/>
                </a:solidFill>
              </a:rPr>
              <a:t>Work with SLT to promote and implement educational resources to promote welfare</a:t>
            </a:r>
          </a:p>
          <a:p>
            <a:pPr marL="285750" indent="-228600">
              <a:lnSpc>
                <a:spcPct val="90000"/>
              </a:lnSpc>
              <a:spcAft>
                <a:spcPts val="600"/>
              </a:spcAft>
              <a:buFont typeface="Arial" panose="020B0604020202020204" pitchFamily="34" charset="0"/>
              <a:buChar char="•"/>
            </a:pPr>
            <a:r>
              <a:rPr lang="en-US" sz="1100">
                <a:solidFill>
                  <a:srgbClr val="FFFFFF"/>
                </a:solidFill>
              </a:rPr>
              <a:t>Support staff in identifying and implementing reasonable adjustments</a:t>
            </a:r>
          </a:p>
          <a:p>
            <a:pPr marL="285750" indent="-228600">
              <a:lnSpc>
                <a:spcPct val="90000"/>
              </a:lnSpc>
              <a:spcAft>
                <a:spcPts val="600"/>
              </a:spcAft>
              <a:buFont typeface="Arial" panose="020B0604020202020204" pitchFamily="34" charset="0"/>
              <a:buChar char="•"/>
            </a:pPr>
            <a:endParaRPr lang="en-US" sz="1100">
              <a:solidFill>
                <a:srgbClr val="FFFFFF"/>
              </a:solidFill>
            </a:endParaRPr>
          </a:p>
          <a:p>
            <a:pPr marL="285750" indent="-228600">
              <a:lnSpc>
                <a:spcPct val="90000"/>
              </a:lnSpc>
              <a:spcAft>
                <a:spcPts val="600"/>
              </a:spcAft>
              <a:buFont typeface="Arial" panose="020B0604020202020204" pitchFamily="34" charset="0"/>
              <a:buChar char="•"/>
            </a:pPr>
            <a:endParaRPr lang="en-US" sz="1100">
              <a:solidFill>
                <a:srgbClr val="FFFFFF"/>
              </a:solidFill>
            </a:endParaRPr>
          </a:p>
          <a:p>
            <a:pPr marL="285750" indent="-228600">
              <a:lnSpc>
                <a:spcPct val="90000"/>
              </a:lnSpc>
              <a:spcAft>
                <a:spcPts val="600"/>
              </a:spcAft>
              <a:buFont typeface="Arial" panose="020B0604020202020204" pitchFamily="34" charset="0"/>
              <a:buChar char="•"/>
            </a:pPr>
            <a:endParaRPr lang="en-US" sz="1100">
              <a:solidFill>
                <a:srgbClr val="FFFFFF"/>
              </a:solidFill>
            </a:endParaRPr>
          </a:p>
        </p:txBody>
      </p:sp>
      <p:pic>
        <p:nvPicPr>
          <p:cNvPr id="2" name="Picture 1">
            <a:extLst>
              <a:ext uri="{FF2B5EF4-FFF2-40B4-BE49-F238E27FC236}">
                <a16:creationId xmlns:a16="http://schemas.microsoft.com/office/drawing/2014/main" id="{707AD3F0-3C4C-4B06-AB0A-5C83617C06DD}"/>
              </a:ext>
            </a:extLst>
          </p:cNvPr>
          <p:cNvPicPr>
            <a:picLocks noChangeAspect="1"/>
          </p:cNvPicPr>
          <p:nvPr/>
        </p:nvPicPr>
        <p:blipFill>
          <a:blip r:embed="rId2"/>
          <a:stretch>
            <a:fillRect/>
          </a:stretch>
        </p:blipFill>
        <p:spPr>
          <a:xfrm>
            <a:off x="10448078" y="163213"/>
            <a:ext cx="1542422" cy="1158340"/>
          </a:xfrm>
          <a:prstGeom prst="rect">
            <a:avLst/>
          </a:prstGeom>
        </p:spPr>
      </p:pic>
      <p:graphicFrame>
        <p:nvGraphicFramePr>
          <p:cNvPr id="10" name="Table 11">
            <a:extLst>
              <a:ext uri="{FF2B5EF4-FFF2-40B4-BE49-F238E27FC236}">
                <a16:creationId xmlns:a16="http://schemas.microsoft.com/office/drawing/2014/main" id="{A2A3C880-A4BA-4A22-9CD9-2D2F158FA78A}"/>
              </a:ext>
            </a:extLst>
          </p:cNvPr>
          <p:cNvGraphicFramePr>
            <a:graphicFrameLocks noGrp="1"/>
          </p:cNvGraphicFramePr>
          <p:nvPr>
            <p:ph idx="1"/>
            <p:extLst>
              <p:ext uri="{D42A27DB-BD31-4B8C-83A1-F6EECF244321}">
                <p14:modId xmlns:p14="http://schemas.microsoft.com/office/powerpoint/2010/main" val="967737650"/>
              </p:ext>
            </p:extLst>
          </p:nvPr>
        </p:nvGraphicFramePr>
        <p:xfrm>
          <a:off x="6532286" y="2173287"/>
          <a:ext cx="4472316" cy="4003678"/>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2584479">
                  <a:extLst>
                    <a:ext uri="{9D8B030D-6E8A-4147-A177-3AD203B41FA5}">
                      <a16:colId xmlns:a16="http://schemas.microsoft.com/office/drawing/2014/main" val="1204370164"/>
                    </a:ext>
                  </a:extLst>
                </a:gridCol>
                <a:gridCol w="1887837">
                  <a:extLst>
                    <a:ext uri="{9D8B030D-6E8A-4147-A177-3AD203B41FA5}">
                      <a16:colId xmlns:a16="http://schemas.microsoft.com/office/drawing/2014/main" val="1891932866"/>
                    </a:ext>
                  </a:extLst>
                </a:gridCol>
              </a:tblGrid>
              <a:tr h="776913">
                <a:tc>
                  <a:txBody>
                    <a:bodyPr/>
                    <a:lstStyle/>
                    <a:p>
                      <a:r>
                        <a:rPr lang="en-GB" sz="1400" b="1" cap="all" spc="60">
                          <a:solidFill>
                            <a:schemeClr val="tx1"/>
                          </a:solidFill>
                        </a:rPr>
                        <a:t>Safeguarding Role </a:t>
                      </a:r>
                    </a:p>
                  </a:txBody>
                  <a:tcPr marL="159790" marR="159790" marT="159790" marB="159790">
                    <a:lnL w="12700" cmpd="sng">
                      <a:noFill/>
                    </a:lnL>
                    <a:lnR w="12700" cmpd="sng">
                      <a:noFill/>
                    </a:lnR>
                    <a:lnT w="12700" cmpd="sng">
                      <a:noFill/>
                    </a:lnT>
                    <a:lnB w="38100" cmpd="sng">
                      <a:noFill/>
                    </a:lnB>
                    <a:noFill/>
                  </a:tcPr>
                </a:tc>
                <a:tc>
                  <a:txBody>
                    <a:bodyPr/>
                    <a:lstStyle/>
                    <a:p>
                      <a:r>
                        <a:rPr lang="en-GB" sz="1400" b="1" cap="all" spc="60">
                          <a:solidFill>
                            <a:schemeClr val="tx1"/>
                          </a:solidFill>
                        </a:rPr>
                        <a:t>Name and Job Role </a:t>
                      </a:r>
                    </a:p>
                  </a:txBody>
                  <a:tcPr marL="159790" marR="159790" marT="159790" marB="159790">
                    <a:lnL w="12700" cmpd="sng">
                      <a:noFill/>
                    </a:lnL>
                    <a:lnR w="12700" cmpd="sng">
                      <a:noFill/>
                    </a:lnR>
                    <a:lnT w="12700" cmpd="sng">
                      <a:noFill/>
                    </a:lnT>
                    <a:lnB w="38100" cmpd="sng">
                      <a:noFill/>
                    </a:lnB>
                    <a:noFill/>
                  </a:tcPr>
                </a:tc>
                <a:extLst>
                  <a:ext uri="{0D108BD9-81ED-4DB2-BD59-A6C34878D82A}">
                    <a16:rowId xmlns:a16="http://schemas.microsoft.com/office/drawing/2014/main" val="1567461031"/>
                  </a:ext>
                </a:extLst>
              </a:tr>
              <a:tr h="1322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cap="none" spc="0">
                          <a:solidFill>
                            <a:schemeClr val="tx1"/>
                          </a:solidFill>
                        </a:rPr>
                        <a:t>Designated Safeguarding Lead (DSL)</a:t>
                      </a:r>
                    </a:p>
                    <a:p>
                      <a:endParaRPr lang="en-GB" sz="1900" b="1" cap="none" spc="0">
                        <a:solidFill>
                          <a:schemeClr val="tx1"/>
                        </a:solidFill>
                      </a:endParaRPr>
                    </a:p>
                  </a:txBody>
                  <a:tcPr marL="106527" marR="106527" marT="53263" marB="106527">
                    <a:lnL w="12700" cmpd="sng">
                      <a:noFill/>
                      <a:prstDash val="solid"/>
                    </a:lnL>
                    <a:lnR w="12700" cmpd="sng">
                      <a:noFill/>
                      <a:prstDash val="solid"/>
                    </a:lnR>
                    <a:lnT w="38100" cmpd="sng">
                      <a:noFill/>
                    </a:lnT>
                    <a:lnB w="12700" cmpd="sng">
                      <a:noFill/>
                      <a:prstDash val="solid"/>
                    </a:lnB>
                    <a:noFill/>
                  </a:tcPr>
                </a:tc>
                <a:tc>
                  <a:txBody>
                    <a:bodyPr/>
                    <a:lstStyle/>
                    <a:p>
                      <a:endParaRPr lang="en-GB" sz="1900" cap="none" spc="0">
                        <a:solidFill>
                          <a:schemeClr val="tx1"/>
                        </a:solidFill>
                      </a:endParaRPr>
                    </a:p>
                  </a:txBody>
                  <a:tcPr marL="106527" marR="106527" marT="53263" marB="10652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397063770"/>
                  </a:ext>
                </a:extLst>
              </a:tr>
              <a:tr h="47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cap="none" spc="0">
                          <a:solidFill>
                            <a:schemeClr val="tx1"/>
                          </a:solidFill>
                        </a:rPr>
                        <a:t>Deputy DSL </a:t>
                      </a:r>
                    </a:p>
                  </a:txBody>
                  <a:tcPr marL="106527" marR="106527" marT="53263" marB="106527">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GB" sz="1900" cap="none" spc="0">
                        <a:solidFill>
                          <a:schemeClr val="tx1"/>
                        </a:solidFill>
                      </a:endParaRPr>
                    </a:p>
                  </a:txBody>
                  <a:tcPr marL="106527" marR="106527" marT="53263" marB="106527">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231619102"/>
                  </a:ext>
                </a:extLst>
              </a:tr>
              <a:tr h="47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cap="none" spc="0">
                          <a:solidFill>
                            <a:schemeClr val="tx1"/>
                          </a:solidFill>
                        </a:rPr>
                        <a:t>Deputy DSL </a:t>
                      </a:r>
                    </a:p>
                  </a:txBody>
                  <a:tcPr marL="106527" marR="106527" marT="53263" marB="106527">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1900" cap="none" spc="0">
                        <a:solidFill>
                          <a:schemeClr val="tx1"/>
                        </a:solidFill>
                      </a:endParaRPr>
                    </a:p>
                  </a:txBody>
                  <a:tcPr marL="106527" marR="106527" marT="53263" marB="106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23581712"/>
                  </a:ext>
                </a:extLst>
              </a:tr>
              <a:tr h="47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cap="none" spc="0">
                          <a:solidFill>
                            <a:schemeClr val="tx1"/>
                          </a:solidFill>
                        </a:rPr>
                        <a:t>Deputy DSL </a:t>
                      </a:r>
                    </a:p>
                  </a:txBody>
                  <a:tcPr marL="106527" marR="106527" marT="53263" marB="106527">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GB" sz="1900" cap="none" spc="0">
                        <a:solidFill>
                          <a:schemeClr val="tx1"/>
                        </a:solidFill>
                      </a:endParaRPr>
                    </a:p>
                  </a:txBody>
                  <a:tcPr marL="106527" marR="106527" marT="53263" marB="106527">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141271454"/>
                  </a:ext>
                </a:extLst>
              </a:tr>
              <a:tr h="47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cap="none" spc="0">
                          <a:solidFill>
                            <a:schemeClr val="tx1"/>
                          </a:solidFill>
                        </a:rPr>
                        <a:t>Deputy DSL </a:t>
                      </a:r>
                    </a:p>
                  </a:txBody>
                  <a:tcPr marL="106527" marR="106527" marT="53263" marB="106527">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1900" cap="none" spc="0">
                        <a:solidFill>
                          <a:schemeClr val="tx1"/>
                        </a:solidFill>
                      </a:endParaRPr>
                    </a:p>
                  </a:txBody>
                  <a:tcPr marL="106527" marR="106527" marT="53263" marB="106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01535258"/>
                  </a:ext>
                </a:extLst>
              </a:tr>
            </a:tbl>
          </a:graphicData>
        </a:graphic>
      </p:graphicFrame>
    </p:spTree>
    <p:extLst>
      <p:ext uri="{BB962C8B-B14F-4D97-AF65-F5344CB8AC3E}">
        <p14:creationId xmlns:p14="http://schemas.microsoft.com/office/powerpoint/2010/main" val="2627123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0C053F3F2B84297CC4E9C6D824007" ma:contentTypeVersion="9" ma:contentTypeDescription="Create a new document." ma:contentTypeScope="" ma:versionID="fb5b84ffc3867c6bc42f7f5922fa4371">
  <xsd:schema xmlns:xsd="http://www.w3.org/2001/XMLSchema" xmlns:xs="http://www.w3.org/2001/XMLSchema" xmlns:p="http://schemas.microsoft.com/office/2006/metadata/properties" xmlns:ns3="20c70106-a9bd-4866-91a3-cd0482c00701" xmlns:ns4="b789ce6f-0560-4c45-9e62-9564b8e30ba3" targetNamespace="http://schemas.microsoft.com/office/2006/metadata/properties" ma:root="true" ma:fieldsID="11e4ed0824b55113de713c5f7b7df031" ns3:_="" ns4:_="">
    <xsd:import namespace="20c70106-a9bd-4866-91a3-cd0482c00701"/>
    <xsd:import namespace="b789ce6f-0560-4c45-9e62-9564b8e30b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70106-a9bd-4866-91a3-cd0482c00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89ce6f-0560-4c45-9e62-9564b8e30b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AE8F2-17CD-4687-9787-50E5EB71FB1F}">
  <ds:schemaRefs>
    <ds:schemaRef ds:uri="http://schemas.openxmlformats.org/package/2006/metadata/core-properties"/>
    <ds:schemaRef ds:uri="http://www.w3.org/XML/1998/namespace"/>
    <ds:schemaRef ds:uri="http://purl.org/dc/terms/"/>
    <ds:schemaRef ds:uri="http://purl.org/dc/dcmitype/"/>
    <ds:schemaRef ds:uri="b789ce6f-0560-4c45-9e62-9564b8e30ba3"/>
    <ds:schemaRef ds:uri="http://schemas.microsoft.com/office/2006/metadata/properties"/>
    <ds:schemaRef ds:uri="http://schemas.microsoft.com/office/infopath/2007/PartnerControls"/>
    <ds:schemaRef ds:uri="http://purl.org/dc/elements/1.1/"/>
    <ds:schemaRef ds:uri="http://schemas.microsoft.com/office/2006/documentManagement/types"/>
    <ds:schemaRef ds:uri="20c70106-a9bd-4866-91a3-cd0482c00701"/>
  </ds:schemaRefs>
</ds:datastoreItem>
</file>

<file path=customXml/itemProps2.xml><?xml version="1.0" encoding="utf-8"?>
<ds:datastoreItem xmlns:ds="http://schemas.openxmlformats.org/officeDocument/2006/customXml" ds:itemID="{56C81860-A60A-47C7-855C-12428605D22F}">
  <ds:schemaRefs>
    <ds:schemaRef ds:uri="http://schemas.microsoft.com/sharepoint/v3/contenttype/forms"/>
  </ds:schemaRefs>
</ds:datastoreItem>
</file>

<file path=customXml/itemProps3.xml><?xml version="1.0" encoding="utf-8"?>
<ds:datastoreItem xmlns:ds="http://schemas.openxmlformats.org/officeDocument/2006/customXml" ds:itemID="{30A8D4AB-5C03-4307-BAEA-C13150EE8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70106-a9bd-4866-91a3-cd0482c00701"/>
    <ds:schemaRef ds:uri="b789ce6f-0560-4c45-9e62-9564b8e30b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685</TotalTime>
  <Words>3453</Words>
  <Application>Microsoft Office PowerPoint</Application>
  <PresentationFormat>Widescreen</PresentationFormat>
  <Paragraphs>418</Paragraphs>
  <Slides>34</Slides>
  <Notes>3</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NSPCC-Regular</vt:lpstr>
      <vt:lpstr>Times New Roman</vt:lpstr>
      <vt:lpstr>Wingdings</vt:lpstr>
      <vt:lpstr>Office Theme</vt:lpstr>
      <vt:lpstr>Office Theme</vt:lpstr>
      <vt:lpstr>Bitmap Image</vt:lpstr>
      <vt:lpstr>Safeguarding Refresher Training: September 2022</vt:lpstr>
      <vt:lpstr>Warm Up: Safeguarding loves an acronym – how many do you know?</vt:lpstr>
      <vt:lpstr>How many did you get right?</vt:lpstr>
      <vt:lpstr>What is Safeguarding:</vt:lpstr>
      <vt:lpstr>Why is Safeguarding so important…..</vt:lpstr>
      <vt:lpstr>Who are we safeguarding?</vt:lpstr>
      <vt:lpstr>Keeping Children Safe in Education (KCSIE) September 2022</vt:lpstr>
      <vt:lpstr>Keeping Children Safe in Education (KCSIE) September 2022: All Staff must…..</vt:lpstr>
      <vt:lpstr>School Safeguarding Team</vt:lpstr>
      <vt:lpstr>Signs a child may present with…..</vt:lpstr>
      <vt:lpstr>Signs a child may present with…..</vt:lpstr>
      <vt:lpstr>Vulnerable Children </vt:lpstr>
      <vt:lpstr>Vulnerable Children </vt:lpstr>
      <vt:lpstr>Early Help </vt:lpstr>
      <vt:lpstr>Responding to a safeguarding disclosure</vt:lpstr>
      <vt:lpstr>Responding to a safeguarding disclosure</vt:lpstr>
      <vt:lpstr>Recording your Concern on CPOMS </vt:lpstr>
      <vt:lpstr>PowerPoint Presentation</vt:lpstr>
      <vt:lpstr>Referral to Children’s Services</vt:lpstr>
      <vt:lpstr>Mental Health </vt:lpstr>
      <vt:lpstr>Child on Child Sexual Abuse and Harassment </vt:lpstr>
      <vt:lpstr>Potential Barriers to Sharing to Reporting </vt:lpstr>
      <vt:lpstr>Responding to concerns</vt:lpstr>
      <vt:lpstr>What can we all do:</vt:lpstr>
      <vt:lpstr>Examples of poor safeguarding practice</vt:lpstr>
      <vt:lpstr>Safeguarding Yourself and Colleagues</vt:lpstr>
      <vt:lpstr>Safeguarding Yourself and Colleagues</vt:lpstr>
      <vt:lpstr>It Did Happen Here……..</vt:lpstr>
      <vt:lpstr>Concerns about a Member of Staff </vt:lpstr>
      <vt:lpstr>Low Level Concerns </vt:lpstr>
      <vt:lpstr>Low Level Concerns</vt:lpstr>
      <vt:lpstr>Things to Remember……</vt:lpstr>
      <vt:lpstr>So just to recap… Safeguarding is everyone's responsibility.</vt:lpstr>
      <vt:lpstr>Policies and Documents for all staff to read and implement.....</vt:lpstr>
    </vt:vector>
  </TitlesOfParts>
  <Company>LSEC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Refresher Training: September 2022</dc:title>
  <dc:creator>Beth Moore</dc:creator>
  <cp:lastModifiedBy>J Arkwright</cp:lastModifiedBy>
  <cp:revision>133</cp:revision>
  <dcterms:created xsi:type="dcterms:W3CDTF">2022-08-30T22:50:13Z</dcterms:created>
  <dcterms:modified xsi:type="dcterms:W3CDTF">2022-09-06T13:09:51Z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0x0101007030C053F3F2B84297CC4E9C6D824007</vt:lpwstr>
  </property>
</Properties>
</file>